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1"/>
  </p:notesMasterIdLst>
  <p:handoutMasterIdLst>
    <p:handoutMasterId r:id="rId42"/>
  </p:handoutMasterIdLst>
  <p:sldIdLst>
    <p:sldId id="1779" r:id="rId7"/>
    <p:sldId id="1836" r:id="rId8"/>
    <p:sldId id="1838" r:id="rId9"/>
    <p:sldId id="1800" r:id="rId10"/>
    <p:sldId id="1856" r:id="rId11"/>
    <p:sldId id="1840" r:id="rId12"/>
    <p:sldId id="1864" r:id="rId13"/>
    <p:sldId id="1866" r:id="rId14"/>
    <p:sldId id="1865" r:id="rId15"/>
    <p:sldId id="1858" r:id="rId16"/>
    <p:sldId id="1813" r:id="rId17"/>
    <p:sldId id="1867" r:id="rId18"/>
    <p:sldId id="1868" r:id="rId19"/>
    <p:sldId id="1805" r:id="rId20"/>
    <p:sldId id="1821" r:id="rId21"/>
    <p:sldId id="1859" r:id="rId22"/>
    <p:sldId id="1842" r:id="rId23"/>
    <p:sldId id="1843" r:id="rId24"/>
    <p:sldId id="1844" r:id="rId25"/>
    <p:sldId id="1845" r:id="rId26"/>
    <p:sldId id="1846" r:id="rId27"/>
    <p:sldId id="1847" r:id="rId28"/>
    <p:sldId id="1848" r:id="rId29"/>
    <p:sldId id="1860" r:id="rId30"/>
    <p:sldId id="1851" r:id="rId31"/>
    <p:sldId id="1853" r:id="rId32"/>
    <p:sldId id="1854" r:id="rId33"/>
    <p:sldId id="1855" r:id="rId34"/>
    <p:sldId id="1799" r:id="rId35"/>
    <p:sldId id="1852" r:id="rId36"/>
    <p:sldId id="1850" r:id="rId37"/>
    <p:sldId id="1862" r:id="rId38"/>
    <p:sldId id="1863" r:id="rId39"/>
    <p:sldId id="680" r:id="rId40"/>
  </p:sldIdLst>
  <p:sldSz cx="12196763" cy="6858000"/>
  <p:notesSz cx="6805613" cy="9939338"/>
  <p:custDataLst>
    <p:tags r:id="rId4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4" autoAdjust="0"/>
    <p:restoredTop sz="96286" autoAdjust="0"/>
  </p:normalViewPr>
  <p:slideViewPr>
    <p:cSldViewPr showGuides="1">
      <p:cViewPr varScale="1">
        <p:scale>
          <a:sx n="122" d="100"/>
          <a:sy n="122"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gs" Target="tags/tag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2024/6/6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defRPr kumimoji="0" lang="zh-CN" altLang="en-US" sz="96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76714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20"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0.xml"/><Relationship Id="rId5" Type="http://schemas.openxmlformats.org/officeDocument/2006/relationships/image" Target="../media/image26.tiff"/><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coqube.com/fpga-design-flow/" TargetMode="External"/><Relationship Id="rId2" Type="http://schemas.openxmlformats.org/officeDocument/2006/relationships/hyperlink" Target="https://caiwuchu.seu.edu.cn/"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92088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专用处理器</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Task</a:t>
            </a:r>
            <a:r>
              <a:rPr lang="zh-CN" altLang="en-US" sz="8800" dirty="0">
                <a:solidFill>
                  <a:srgbClr val="C00000"/>
                </a:solidFill>
              </a:rPr>
              <a:t> </a:t>
            </a:r>
            <a:r>
              <a:rPr lang="en-US" altLang="zh-CN" sz="8800" dirty="0">
                <a:solidFill>
                  <a:srgbClr val="C00000"/>
                </a:solidFill>
              </a:rPr>
              <a:t>&amp;</a:t>
            </a:r>
            <a:r>
              <a:rPr lang="zh-CN" altLang="en-US" sz="8800" dirty="0">
                <a:solidFill>
                  <a:srgbClr val="C00000"/>
                </a:solidFill>
              </a:rPr>
              <a:t> </a:t>
            </a:r>
            <a:r>
              <a:rPr lang="en-US" altLang="zh-CN" sz="8800" dirty="0">
                <a:solidFill>
                  <a:srgbClr val="C00000"/>
                </a:solidFill>
              </a:rPr>
              <a:t>Development</a:t>
            </a:r>
            <a:br>
              <a:rPr lang="en-US" altLang="zh-CN" dirty="0">
                <a:solidFill>
                  <a:srgbClr val="C00000"/>
                </a:solidFill>
              </a:rPr>
            </a:br>
            <a:r>
              <a:rPr lang="en-US" altLang="zh-CN" dirty="0">
                <a:solidFill>
                  <a:srgbClr val="C00000"/>
                </a:solidFill>
              </a:rPr>
              <a:t>AI</a:t>
            </a:r>
            <a:r>
              <a:rPr lang="zh-CN" altLang="en-US" dirty="0">
                <a:solidFill>
                  <a:srgbClr val="C00000"/>
                </a:solidFill>
              </a:rPr>
              <a:t> 芯片任务和部署</a:t>
            </a:r>
          </a:p>
        </p:txBody>
      </p:sp>
    </p:spTree>
    <p:extLst>
      <p:ext uri="{BB962C8B-B14F-4D97-AF65-F5344CB8AC3E}">
        <p14:creationId xmlns:p14="http://schemas.microsoft.com/office/powerpoint/2010/main" val="313052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04E96-0EA1-5948-89BF-8F3228403C87}"/>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芯片任务：训练 与 推理</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FCA0CB1F-952A-374B-B0FB-2247696B73CD}"/>
              </a:ext>
            </a:extLst>
          </p:cNvPr>
          <p:cNvSpPr>
            <a:spLocks noGrp="1"/>
          </p:cNvSpPr>
          <p:nvPr>
            <p:ph sz="half" idx="1"/>
          </p:nvPr>
        </p:nvSpPr>
        <p:spPr>
          <a:xfrm>
            <a:off x="623635" y="1412776"/>
            <a:ext cx="4610649" cy="4525736"/>
          </a:xfrm>
        </p:spPr>
        <p:txBody>
          <a:bodyPr/>
          <a:lstStyle/>
          <a:p>
            <a:pPr latinLnBrk="1">
              <a:lnSpc>
                <a:spcPct val="150000"/>
              </a:lnSpc>
            </a:pPr>
            <a:r>
              <a:rPr lang="zh-CN" altLang="en-US" b="1" dirty="0">
                <a:latin typeface="Gill Sans MT" panose="020B0502020104020203" pitchFamily="34" charset="0"/>
              </a:rPr>
              <a:t>训练：</a:t>
            </a:r>
            <a:r>
              <a:rPr lang="zh-CN" altLang="en-US" dirty="0">
                <a:latin typeface="Gill Sans MT" panose="020B0502020104020203" pitchFamily="34" charset="0"/>
              </a:rPr>
              <a:t>合适的模型结构以及损失函数和优化算法，将数据集以 </a:t>
            </a:r>
            <a:r>
              <a:rPr lang="en-US" altLang="zh-CN" dirty="0">
                <a:latin typeface="Gill Sans MT" panose="020B0502020104020203" pitchFamily="34" charset="0"/>
              </a:rPr>
              <a:t>mini-batch</a:t>
            </a:r>
            <a:r>
              <a:rPr lang="zh-CN" altLang="en-US" dirty="0">
                <a:latin typeface="Gill Sans MT" panose="020B0502020104020203" pitchFamily="34" charset="0"/>
              </a:rPr>
              <a:t> 反复进行前向计算并计算损失，反向计算梯度利用优化函数来更新模型，使得损失函数最小。</a:t>
            </a:r>
            <a:endParaRPr lang="en-US" altLang="zh-CN" dirty="0">
              <a:latin typeface="Gill Sans MT" panose="020B0502020104020203" pitchFamily="34" charset="0"/>
            </a:endParaRPr>
          </a:p>
          <a:p>
            <a:pPr latinLnBrk="1">
              <a:lnSpc>
                <a:spcPct val="150000"/>
              </a:lnSpc>
            </a:pPr>
            <a:endParaRPr lang="zh-CN" altLang="en-US" dirty="0">
              <a:latin typeface="Gill Sans MT" panose="020B0502020104020203" pitchFamily="34" charset="0"/>
            </a:endParaRPr>
          </a:p>
          <a:p>
            <a:pPr latinLnBrk="1">
              <a:lnSpc>
                <a:spcPct val="150000"/>
              </a:lnSpc>
            </a:pPr>
            <a:r>
              <a:rPr lang="zh-CN" altLang="en-US" b="1" dirty="0">
                <a:latin typeface="Gill Sans MT" panose="020B0502020104020203" pitchFamily="34" charset="0"/>
              </a:rPr>
              <a:t>推理：</a:t>
            </a:r>
            <a:r>
              <a:rPr lang="zh-CN" altLang="en-US" dirty="0">
                <a:latin typeface="Gill Sans MT" panose="020B0502020104020203" pitchFamily="34" charset="0"/>
              </a:rPr>
              <a:t>训练好的模型结构和参数基础上，一次前向传播得到模型输出过程。最终目标是将训练好的模型部署生产环境中。</a:t>
            </a:r>
            <a:endParaRPr kumimoji="1" lang="zh-CN" altLang="en-US" dirty="0">
              <a:latin typeface="Gill Sans MT" panose="020B0502020104020203" pitchFamily="34" charset="0"/>
            </a:endParaRPr>
          </a:p>
        </p:txBody>
      </p:sp>
      <p:pic>
        <p:nvPicPr>
          <p:cNvPr id="6" name="内容占位符 5">
            <a:extLst>
              <a:ext uri="{FF2B5EF4-FFF2-40B4-BE49-F238E27FC236}">
                <a16:creationId xmlns:a16="http://schemas.microsoft.com/office/drawing/2014/main" id="{5D0DA028-9151-0840-947F-24E144410409}"/>
              </a:ext>
            </a:extLst>
          </p:cNvPr>
          <p:cNvPicPr>
            <a:picLocks noGrp="1" noChangeAspect="1"/>
          </p:cNvPicPr>
          <p:nvPr>
            <p:ph sz="half" idx="10"/>
          </p:nvPr>
        </p:nvPicPr>
        <p:blipFill>
          <a:blip r:embed="rId2" cstate="screen">
            <a:extLst>
              <a:ext uri="{28A0092B-C50C-407E-A947-70E740481C1C}">
                <a14:useLocalDpi xmlns:a14="http://schemas.microsoft.com/office/drawing/2010/main"/>
              </a:ext>
            </a:extLst>
          </a:blip>
          <a:stretch>
            <a:fillRect/>
          </a:stretch>
        </p:blipFill>
        <p:spPr>
          <a:xfrm>
            <a:off x="5436273" y="1656683"/>
            <a:ext cx="6136854" cy="4203473"/>
          </a:xfrm>
        </p:spPr>
      </p:pic>
    </p:spTree>
    <p:extLst>
      <p:ext uri="{BB962C8B-B14F-4D97-AF65-F5344CB8AC3E}">
        <p14:creationId xmlns:p14="http://schemas.microsoft.com/office/powerpoint/2010/main" val="731977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04E96-0EA1-5948-89BF-8F3228403C87}"/>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AI</a:t>
            </a:r>
            <a:r>
              <a:rPr lang="zh-CN" altLang="en-US" dirty="0">
                <a:latin typeface="Futura Medium" panose="020B0602020204020303" pitchFamily="34" charset="-79"/>
                <a:cs typeface="Futura Medium" panose="020B0602020204020303" pitchFamily="34" charset="-79"/>
              </a:rPr>
              <a:t> 芯片任务：训练 与 推理</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FCA0CB1F-952A-374B-B0FB-2247696B73CD}"/>
              </a:ext>
            </a:extLst>
          </p:cNvPr>
          <p:cNvSpPr>
            <a:spLocks noGrp="1"/>
          </p:cNvSpPr>
          <p:nvPr>
            <p:ph sz="half" idx="1"/>
          </p:nvPr>
        </p:nvSpPr>
        <p:spPr>
          <a:xfrm>
            <a:off x="623635" y="1412776"/>
            <a:ext cx="4610649" cy="4525736"/>
          </a:xfrm>
        </p:spPr>
        <p:txBody>
          <a:bodyPr/>
          <a:lstStyle/>
          <a:p>
            <a:pPr latinLnBrk="1">
              <a:lnSpc>
                <a:spcPct val="150000"/>
              </a:lnSpc>
            </a:pPr>
            <a:r>
              <a:rPr lang="zh-CN" altLang="en-US" b="1" dirty="0">
                <a:latin typeface="Gill Sans MT" panose="020B0502020104020203" pitchFamily="34" charset="0"/>
              </a:rPr>
              <a:t>训练：</a:t>
            </a:r>
            <a:r>
              <a:rPr lang="zh-CN" altLang="en-US" dirty="0">
                <a:latin typeface="Gill Sans MT" panose="020B0502020104020203" pitchFamily="34" charset="0"/>
              </a:rPr>
              <a:t>合适的模型结构以及损失函数和优化算法，将数据集以 </a:t>
            </a:r>
            <a:r>
              <a:rPr lang="en-US" altLang="zh-CN" dirty="0">
                <a:latin typeface="Gill Sans MT" panose="020B0502020104020203" pitchFamily="34" charset="0"/>
              </a:rPr>
              <a:t>mini-batch</a:t>
            </a:r>
            <a:r>
              <a:rPr lang="zh-CN" altLang="en-US" dirty="0">
                <a:latin typeface="Gill Sans MT" panose="020B0502020104020203" pitchFamily="34" charset="0"/>
              </a:rPr>
              <a:t> 反复进行前向计算并计算损失，反向计算梯度利用优化函数来更新模型，使得损失函数最小。</a:t>
            </a:r>
            <a:endParaRPr lang="en-US" altLang="zh-CN" dirty="0">
              <a:latin typeface="Gill Sans MT" panose="020B0502020104020203" pitchFamily="34" charset="0"/>
            </a:endParaRPr>
          </a:p>
          <a:p>
            <a:pPr latinLnBrk="1">
              <a:lnSpc>
                <a:spcPct val="150000"/>
              </a:lnSpc>
            </a:pPr>
            <a:endParaRPr lang="zh-CN" altLang="en-US" dirty="0">
              <a:latin typeface="Gill Sans MT" panose="020B0502020104020203" pitchFamily="34" charset="0"/>
            </a:endParaRPr>
          </a:p>
          <a:p>
            <a:pPr latinLnBrk="1">
              <a:lnSpc>
                <a:spcPct val="150000"/>
              </a:lnSpc>
            </a:pPr>
            <a:r>
              <a:rPr lang="zh-CN" altLang="en-US" b="1" dirty="0">
                <a:latin typeface="Gill Sans MT" panose="020B0502020104020203" pitchFamily="34" charset="0"/>
              </a:rPr>
              <a:t>推理：</a:t>
            </a:r>
            <a:r>
              <a:rPr lang="zh-CN" altLang="en-US" dirty="0">
                <a:latin typeface="Gill Sans MT" panose="020B0502020104020203" pitchFamily="34" charset="0"/>
              </a:rPr>
              <a:t>训练好的模型结构和参数基础上，一次前向传播得到模型输出过程。最终目标是将训练好的模型部署生产环境中。</a:t>
            </a:r>
            <a:endParaRPr kumimoji="1" lang="zh-CN" altLang="en-US" dirty="0">
              <a:latin typeface="Gill Sans MT" panose="020B0502020104020203" pitchFamily="34" charset="0"/>
            </a:endParaRPr>
          </a:p>
        </p:txBody>
      </p:sp>
      <p:pic>
        <p:nvPicPr>
          <p:cNvPr id="6" name="内容占位符 5">
            <a:extLst>
              <a:ext uri="{FF2B5EF4-FFF2-40B4-BE49-F238E27FC236}">
                <a16:creationId xmlns:a16="http://schemas.microsoft.com/office/drawing/2014/main" id="{5D0DA028-9151-0840-947F-24E144410409}"/>
              </a:ext>
            </a:extLst>
          </p:cNvPr>
          <p:cNvPicPr>
            <a:picLocks noGrp="1" noChangeAspect="1"/>
          </p:cNvPicPr>
          <p:nvPr>
            <p:ph sz="half" idx="10"/>
          </p:nvPr>
        </p:nvPicPr>
        <p:blipFill>
          <a:blip r:embed="rId2" cstate="screen">
            <a:extLst>
              <a:ext uri="{28A0092B-C50C-407E-A947-70E740481C1C}">
                <a14:useLocalDpi xmlns:a14="http://schemas.microsoft.com/office/drawing/2010/main"/>
              </a:ext>
            </a:extLst>
          </a:blip>
          <a:stretch>
            <a:fillRect/>
          </a:stretch>
        </p:blipFill>
        <p:spPr>
          <a:xfrm>
            <a:off x="5436273" y="1656683"/>
            <a:ext cx="6136854" cy="4203473"/>
          </a:xfrm>
        </p:spPr>
      </p:pic>
    </p:spTree>
    <p:extLst>
      <p:ext uri="{BB962C8B-B14F-4D97-AF65-F5344CB8AC3E}">
        <p14:creationId xmlns:p14="http://schemas.microsoft.com/office/powerpoint/2010/main" val="138470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04E96-0EA1-5948-89BF-8F3228403C87}"/>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训练芯片</a:t>
            </a:r>
            <a:endParaRPr kumimoji="1"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147323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p:txBody>
          <a:bodyPr/>
          <a:lstStyle/>
          <a:p>
            <a:r>
              <a:rPr lang="zh-CN" altLang="en-US" dirty="0"/>
              <a:t>推理芯片</a:t>
            </a:r>
          </a:p>
        </p:txBody>
      </p:sp>
    </p:spTree>
    <p:extLst>
      <p:ext uri="{BB962C8B-B14F-4D97-AF65-F5344CB8AC3E}">
        <p14:creationId xmlns:p14="http://schemas.microsoft.com/office/powerpoint/2010/main" val="12253880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AD6E872-DAAD-0F42-A271-4A45D9282046}"/>
              </a:ext>
            </a:extLst>
          </p:cNvPr>
          <p:cNvSpPr>
            <a:spLocks noGrp="1"/>
          </p:cNvSpPr>
          <p:nvPr>
            <p:ph type="title"/>
          </p:nvPr>
        </p:nvSpPr>
        <p:spPr/>
        <p:txBody>
          <a:bodyPr/>
          <a:lstStyle/>
          <a:p>
            <a:r>
              <a:rPr lang="en-US" altLang="zh-CN" dirty="0"/>
              <a:t>AI</a:t>
            </a:r>
            <a:r>
              <a:rPr lang="zh-CN" altLang="en-US" dirty="0"/>
              <a:t> 芯片部署方式：云、边、端</a:t>
            </a:r>
          </a:p>
        </p:txBody>
      </p:sp>
      <p:pic>
        <p:nvPicPr>
          <p:cNvPr id="6" name="图片 5">
            <a:extLst>
              <a:ext uri="{FF2B5EF4-FFF2-40B4-BE49-F238E27FC236}">
                <a16:creationId xmlns:a16="http://schemas.microsoft.com/office/drawing/2014/main" id="{9B4E236F-3A9E-024D-8D81-1D8A8DD5C5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54438" y="4536854"/>
            <a:ext cx="4877861" cy="1466291"/>
          </a:xfrm>
          <a:prstGeom prst="rect">
            <a:avLst/>
          </a:prstGeom>
        </p:spPr>
      </p:pic>
      <p:pic>
        <p:nvPicPr>
          <p:cNvPr id="9" name="图片 8">
            <a:extLst>
              <a:ext uri="{FF2B5EF4-FFF2-40B4-BE49-F238E27FC236}">
                <a16:creationId xmlns:a16="http://schemas.microsoft.com/office/drawing/2014/main" id="{B0BF03B8-EC3C-C046-A32E-8B06E7D73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5630" y="1608475"/>
            <a:ext cx="2160240" cy="1159801"/>
          </a:xfrm>
          <a:prstGeom prst="rect">
            <a:avLst/>
          </a:prstGeom>
        </p:spPr>
      </p:pic>
      <p:pic>
        <p:nvPicPr>
          <p:cNvPr id="11" name="图片 10">
            <a:extLst>
              <a:ext uri="{FF2B5EF4-FFF2-40B4-BE49-F238E27FC236}">
                <a16:creationId xmlns:a16="http://schemas.microsoft.com/office/drawing/2014/main" id="{86E9A112-4ECA-AD44-B8AD-3EC51A5A71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4098" y="2955637"/>
            <a:ext cx="3568566" cy="1165967"/>
          </a:xfrm>
          <a:prstGeom prst="rect">
            <a:avLst/>
          </a:prstGeom>
        </p:spPr>
      </p:pic>
      <p:pic>
        <p:nvPicPr>
          <p:cNvPr id="13" name="图片 12">
            <a:extLst>
              <a:ext uri="{FF2B5EF4-FFF2-40B4-BE49-F238E27FC236}">
                <a16:creationId xmlns:a16="http://schemas.microsoft.com/office/drawing/2014/main" id="{7FF424B3-815F-EE4E-8333-27B9F65B68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0468" y="1436515"/>
            <a:ext cx="3409568" cy="1466291"/>
          </a:xfrm>
          <a:prstGeom prst="rect">
            <a:avLst/>
          </a:prstGeom>
        </p:spPr>
      </p:pic>
      <p:pic>
        <p:nvPicPr>
          <p:cNvPr id="15" name="图片 14">
            <a:extLst>
              <a:ext uri="{FF2B5EF4-FFF2-40B4-BE49-F238E27FC236}">
                <a16:creationId xmlns:a16="http://schemas.microsoft.com/office/drawing/2014/main" id="{E3C6AA5C-9664-7F48-AE9F-C10EC204176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871" y="3681703"/>
            <a:ext cx="3414153" cy="2276102"/>
          </a:xfrm>
          <a:prstGeom prst="rect">
            <a:avLst/>
          </a:prstGeom>
        </p:spPr>
      </p:pic>
      <p:sp>
        <p:nvSpPr>
          <p:cNvPr id="16" name="椭圆 15">
            <a:extLst>
              <a:ext uri="{FF2B5EF4-FFF2-40B4-BE49-F238E27FC236}">
                <a16:creationId xmlns:a16="http://schemas.microsoft.com/office/drawing/2014/main" id="{6DD6FD53-9C15-3C43-87E3-B3F33214544D}"/>
              </a:ext>
            </a:extLst>
          </p:cNvPr>
          <p:cNvSpPr/>
          <p:nvPr/>
        </p:nvSpPr>
        <p:spPr bwMode="auto">
          <a:xfrm>
            <a:off x="913805" y="198884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1</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7" name="椭圆 16">
            <a:extLst>
              <a:ext uri="{FF2B5EF4-FFF2-40B4-BE49-F238E27FC236}">
                <a16:creationId xmlns:a16="http://schemas.microsoft.com/office/drawing/2014/main" id="{F7634937-9A0D-8142-B3BC-617A61EA723C}"/>
              </a:ext>
            </a:extLst>
          </p:cNvPr>
          <p:cNvSpPr/>
          <p:nvPr/>
        </p:nvSpPr>
        <p:spPr bwMode="auto">
          <a:xfrm>
            <a:off x="7250509" y="1935171"/>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2</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8" name="椭圆 17">
            <a:extLst>
              <a:ext uri="{FF2B5EF4-FFF2-40B4-BE49-F238E27FC236}">
                <a16:creationId xmlns:a16="http://schemas.microsoft.com/office/drawing/2014/main" id="{159416AE-7118-4449-AE24-D855BEE9240D}"/>
              </a:ext>
            </a:extLst>
          </p:cNvPr>
          <p:cNvSpPr/>
          <p:nvPr/>
        </p:nvSpPr>
        <p:spPr bwMode="auto">
          <a:xfrm>
            <a:off x="3779473" y="3429000"/>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3</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9" name="椭圆 18">
            <a:extLst>
              <a:ext uri="{FF2B5EF4-FFF2-40B4-BE49-F238E27FC236}">
                <a16:creationId xmlns:a16="http://schemas.microsoft.com/office/drawing/2014/main" id="{F8221412-D6D3-CE41-90A9-940D803FD717}"/>
              </a:ext>
            </a:extLst>
          </p:cNvPr>
          <p:cNvSpPr/>
          <p:nvPr/>
        </p:nvSpPr>
        <p:spPr bwMode="auto">
          <a:xfrm>
            <a:off x="1317386"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4</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20" name="椭圆 19">
            <a:extLst>
              <a:ext uri="{FF2B5EF4-FFF2-40B4-BE49-F238E27FC236}">
                <a16:creationId xmlns:a16="http://schemas.microsoft.com/office/drawing/2014/main" id="{6D358AF7-7E29-1140-8F5A-7B2279145844}"/>
              </a:ext>
            </a:extLst>
          </p:cNvPr>
          <p:cNvSpPr/>
          <p:nvPr/>
        </p:nvSpPr>
        <p:spPr bwMode="auto">
          <a:xfrm>
            <a:off x="9410749" y="4459714"/>
            <a:ext cx="360040" cy="360040"/>
          </a:xfrm>
          <a:prstGeom prst="ellipse">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spcBef>
                <a:spcPct val="0"/>
              </a:spcBef>
              <a:spcAft>
                <a:spcPct val="0"/>
              </a:spcAft>
              <a:buClr>
                <a:srgbClr val="CC9900"/>
              </a:buClr>
              <a:buSzTx/>
              <a:tabLst/>
            </a:pPr>
            <a:r>
              <a:rPr lang="en-US" altLang="zh-CN" b="1" dirty="0">
                <a:solidFill>
                  <a:schemeClr val="bg1"/>
                </a:solidFill>
                <a:latin typeface="Arial" charset="0"/>
                <a:ea typeface="SimSun" pitchFamily="2" charset="-122"/>
              </a:rPr>
              <a:t>5</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Tree>
    <p:extLst>
      <p:ext uri="{BB962C8B-B14F-4D97-AF65-F5344CB8AC3E}">
        <p14:creationId xmlns:p14="http://schemas.microsoft.com/office/powerpoint/2010/main" val="25363019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RoadMap</a:t>
            </a:r>
            <a:br>
              <a:rPr lang="en-US" altLang="zh-CN" dirty="0">
                <a:solidFill>
                  <a:srgbClr val="C00000"/>
                </a:solidFill>
              </a:rPr>
            </a:br>
            <a:r>
              <a:rPr lang="en-US" altLang="zh-CN" dirty="0">
                <a:solidFill>
                  <a:srgbClr val="C00000"/>
                </a:solidFill>
              </a:rPr>
              <a:t>AI</a:t>
            </a:r>
            <a:r>
              <a:rPr lang="zh-CN" altLang="en-US" dirty="0">
                <a:solidFill>
                  <a:srgbClr val="C00000"/>
                </a:solidFill>
              </a:rPr>
              <a:t> 芯片技术路线</a:t>
            </a:r>
          </a:p>
        </p:txBody>
      </p:sp>
    </p:spTree>
    <p:extLst>
      <p:ext uri="{BB962C8B-B14F-4D97-AF65-F5344CB8AC3E}">
        <p14:creationId xmlns:p14="http://schemas.microsoft.com/office/powerpoint/2010/main" val="712611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EE401ED-69AA-D748-B3A9-54AA812BAD29}"/>
              </a:ext>
            </a:extLst>
          </p:cNvPr>
          <p:cNvSpPr>
            <a:spLocks noGrp="1"/>
          </p:cNvSpPr>
          <p:nvPr>
            <p:ph type="title"/>
          </p:nvPr>
        </p:nvSpPr>
        <p:spPr/>
        <p:txBody>
          <a:bodyPr/>
          <a:lstStyle/>
          <a:p>
            <a:r>
              <a:rPr lang="en-US" altLang="zh-CN" dirty="0"/>
              <a:t>AI</a:t>
            </a:r>
            <a:r>
              <a:rPr lang="zh-CN" altLang="en-US" dirty="0"/>
              <a:t> 芯片技术路线</a:t>
            </a:r>
          </a:p>
        </p:txBody>
      </p:sp>
      <p:sp>
        <p:nvSpPr>
          <p:cNvPr id="6" name="内容占位符 5">
            <a:extLst>
              <a:ext uri="{FF2B5EF4-FFF2-40B4-BE49-F238E27FC236}">
                <a16:creationId xmlns:a16="http://schemas.microsoft.com/office/drawing/2014/main" id="{92253D20-995B-A248-B05A-BD792C4DBFD2}"/>
              </a:ext>
            </a:extLst>
          </p:cNvPr>
          <p:cNvSpPr>
            <a:spLocks noGrp="1"/>
          </p:cNvSpPr>
          <p:nvPr>
            <p:ph sz="half" idx="1"/>
          </p:nvPr>
        </p:nvSpPr>
        <p:spPr>
          <a:xfrm>
            <a:off x="625339" y="1412776"/>
            <a:ext cx="10963473" cy="432048"/>
          </a:xfrm>
        </p:spPr>
        <p:txBody>
          <a:bodyPr/>
          <a:lstStyle/>
          <a:p>
            <a:r>
              <a:rPr lang="zh-CN" altLang="en-US" dirty="0">
                <a:latin typeface="Gill Sans MT" panose="020B0502020104020203" pitchFamily="34" charset="0"/>
              </a:rPr>
              <a:t>作为加速应用的</a:t>
            </a:r>
            <a:r>
              <a:rPr lang="en-US" altLang="zh-CN" dirty="0">
                <a:latin typeface="Gill Sans MT" panose="020B0502020104020203" pitchFamily="34" charset="0"/>
              </a:rPr>
              <a:t>AI</a:t>
            </a:r>
            <a:r>
              <a:rPr lang="zh-CN" altLang="en-US" dirty="0">
                <a:latin typeface="Gill Sans MT" panose="020B0502020104020203" pitchFamily="34" charset="0"/>
              </a:rPr>
              <a:t>芯片，主要的技术路线有三种：</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ASIC</a:t>
            </a:r>
            <a:r>
              <a:rPr lang="zh-CN" altLang="en-US" dirty="0">
                <a:latin typeface="Gill Sans MT" panose="020B0502020104020203" pitchFamily="34" charset="0"/>
              </a:rPr>
              <a:t>。</a:t>
            </a:r>
          </a:p>
        </p:txBody>
      </p:sp>
      <p:graphicFrame>
        <p:nvGraphicFramePr>
          <p:cNvPr id="7" name="表格 6">
            <a:extLst>
              <a:ext uri="{FF2B5EF4-FFF2-40B4-BE49-F238E27FC236}">
                <a16:creationId xmlns:a16="http://schemas.microsoft.com/office/drawing/2014/main" id="{B145BE6A-88C7-F04E-8685-6A45E5C36640}"/>
              </a:ext>
            </a:extLst>
          </p:cNvPr>
          <p:cNvGraphicFramePr>
            <a:graphicFrameLocks noGrp="1"/>
          </p:cNvGraphicFramePr>
          <p:nvPr>
            <p:extLst>
              <p:ext uri="{D42A27DB-BD31-4B8C-83A1-F6EECF244321}">
                <p14:modId xmlns:p14="http://schemas.microsoft.com/office/powerpoint/2010/main" val="1032051965"/>
              </p:ext>
            </p:extLst>
          </p:nvPr>
        </p:nvGraphicFramePr>
        <p:xfrm>
          <a:off x="623635" y="1988840"/>
          <a:ext cx="10876415" cy="4124073"/>
        </p:xfrm>
        <a:graphic>
          <a:graphicData uri="http://schemas.openxmlformats.org/drawingml/2006/table">
            <a:tbl>
              <a:tblPr/>
              <a:tblGrid>
                <a:gridCol w="1298282">
                  <a:extLst>
                    <a:ext uri="{9D8B030D-6E8A-4147-A177-3AD203B41FA5}">
                      <a16:colId xmlns:a16="http://schemas.microsoft.com/office/drawing/2014/main" val="1189140174"/>
                    </a:ext>
                  </a:extLst>
                </a:gridCol>
                <a:gridCol w="3109221">
                  <a:extLst>
                    <a:ext uri="{9D8B030D-6E8A-4147-A177-3AD203B41FA5}">
                      <a16:colId xmlns:a16="http://schemas.microsoft.com/office/drawing/2014/main" val="1026118873"/>
                    </a:ext>
                  </a:extLst>
                </a:gridCol>
                <a:gridCol w="3234456">
                  <a:extLst>
                    <a:ext uri="{9D8B030D-6E8A-4147-A177-3AD203B41FA5}">
                      <a16:colId xmlns:a16="http://schemas.microsoft.com/office/drawing/2014/main" val="1838130043"/>
                    </a:ext>
                  </a:extLst>
                </a:gridCol>
                <a:gridCol w="3234456">
                  <a:extLst>
                    <a:ext uri="{9D8B030D-6E8A-4147-A177-3AD203B41FA5}">
                      <a16:colId xmlns:a16="http://schemas.microsoft.com/office/drawing/2014/main" val="1534638603"/>
                    </a:ext>
                  </a:extLst>
                </a:gridCol>
              </a:tblGrid>
              <a:tr h="498572">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800" b="1"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C00000"/>
                          </a:solidFill>
                          <a:effectLst/>
                          <a:latin typeface="Gill Sans MT" panose="020B0502020104020203" pitchFamily="34" charset="0"/>
                          <a:ea typeface="Microsoft YaHei" panose="020B0503020204020204" pitchFamily="34" charset="-122"/>
                        </a:rPr>
                        <a:t>GPU</a:t>
                      </a:r>
                      <a:endParaRPr lang="zh-CN" altLang="en-US" sz="16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C00000"/>
                          </a:solidFill>
                          <a:effectLst/>
                          <a:latin typeface="Gill Sans MT" panose="020B0502020104020203" pitchFamily="34" charset="0"/>
                          <a:ea typeface="Microsoft YaHei" panose="020B0503020204020204" pitchFamily="34" charset="-122"/>
                        </a:rPr>
                        <a:t>FPGA</a:t>
                      </a:r>
                      <a:endParaRPr lang="zh-CN" altLang="en-US" sz="16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C00000"/>
                          </a:solidFill>
                          <a:effectLst/>
                          <a:latin typeface="Gill Sans MT" panose="020B0502020104020203" pitchFamily="34" charset="0"/>
                          <a:ea typeface="Microsoft YaHei" panose="020B0503020204020204" pitchFamily="34" charset="-122"/>
                        </a:rPr>
                        <a:t>ASIC</a:t>
                      </a:r>
                      <a:endParaRPr lang="zh-CN" altLang="en-US" sz="16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定制化程度</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通用</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半定制化</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定制化</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灵活性</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好</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好</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不好</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成本</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较高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低</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编程语言</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200" b="0" dirty="0">
                          <a:solidFill>
                            <a:srgbClr val="374154"/>
                          </a:solidFill>
                          <a:effectLst/>
                          <a:latin typeface="Gill Sans MT" panose="020B0502020104020203" pitchFamily="34" charset="0"/>
                          <a:ea typeface="Microsoft YaHei" panose="020B0503020204020204" pitchFamily="34" charset="-122"/>
                        </a:rPr>
                        <a:t>CUDA/OpenCL</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200" b="0" dirty="0">
                          <a:solidFill>
                            <a:srgbClr val="374154"/>
                          </a:solidFill>
                          <a:effectLst/>
                          <a:latin typeface="Gill Sans MT" panose="020B0502020104020203" pitchFamily="34" charset="0"/>
                          <a:ea typeface="Microsoft YaHei" panose="020B0503020204020204" pitchFamily="34" charset="-122"/>
                        </a:rPr>
                        <a:t>Verilog/VHDL</a:t>
                      </a:r>
                      <a:r>
                        <a:rPr lang="zh-CN" altLang="en-US" sz="1200" b="0" dirty="0">
                          <a:solidFill>
                            <a:srgbClr val="374154"/>
                          </a:solidFill>
                          <a:effectLst/>
                          <a:latin typeface="Gill Sans MT" panose="020B0502020104020203" pitchFamily="34" charset="0"/>
                          <a:ea typeface="Microsoft YaHei" panose="020B0503020204020204" pitchFamily="34" charset="-122"/>
                        </a:rPr>
                        <a:t>，</a:t>
                      </a:r>
                      <a:r>
                        <a:rPr lang="en-US" altLang="zh-CN" sz="1200" b="0" dirty="0">
                          <a:solidFill>
                            <a:srgbClr val="374154"/>
                          </a:solidFill>
                          <a:effectLst/>
                          <a:latin typeface="Gill Sans MT" panose="020B0502020104020203" pitchFamily="34" charset="0"/>
                          <a:ea typeface="Microsoft YaHei" panose="020B0503020204020204" pitchFamily="34" charset="-122"/>
                        </a:rPr>
                        <a:t>OpenCL/HLS</a:t>
                      </a:r>
                      <a:endParaRPr lang="zh-CN" alt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200" b="0" dirty="0">
                          <a:solidFill>
                            <a:srgbClr val="374154"/>
                          </a:solidFill>
                          <a:effectLst/>
                          <a:latin typeface="Gill Sans MT" panose="020B0502020104020203" pitchFamily="34" charset="0"/>
                          <a:ea typeface="Microsoft YaHei" panose="020B0503020204020204" pitchFamily="34" charset="-122"/>
                        </a:rPr>
                        <a:t>/</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功耗</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较高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zh-CN" altLang="en-US" sz="1200" b="0" dirty="0">
                          <a:solidFill>
                            <a:srgbClr val="374154"/>
                          </a:solidFill>
                          <a:effectLst/>
                          <a:latin typeface="Gill Sans MT" panose="020B0502020104020203" pitchFamily="34" charset="0"/>
                          <a:ea typeface="Microsoft YaHei" panose="020B0503020204020204" pitchFamily="34" charset="-122"/>
                        </a:rPr>
                        <a:t>较高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790198176"/>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优点</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峰值计算能力强，产品成熟</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平均性能较高，功耗较低，灵活性强</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专用性能强，功耗较低</a:t>
                      </a:r>
                      <a:endParaRPr lang="en-US"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935711668"/>
                  </a:ext>
                </a:extLst>
              </a:tr>
              <a:tr h="700278">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缺点</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整体算力利用率低，功耗高</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量产单价高，峰值算力低，上层软件构筑难</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上层软件构筑难，针对具体应用，泛化性差</a:t>
                      </a:r>
                      <a:endParaRPr lang="en-US" altLang="zh-CN"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86395777"/>
                  </a:ext>
                </a:extLst>
              </a:tr>
              <a:tr h="417889">
                <a:tc>
                  <a:txBody>
                    <a:bodyPr/>
                    <a:lstStyle/>
                    <a:p>
                      <a:pPr algn="ctr"/>
                      <a:r>
                        <a:rPr lang="zh-CN" altLang="en-US" sz="1400" b="1" dirty="0">
                          <a:solidFill>
                            <a:srgbClr val="C00000"/>
                          </a:solidFill>
                          <a:effectLst/>
                          <a:latin typeface="Gill Sans MT" panose="020B0502020104020203" pitchFamily="34" charset="0"/>
                          <a:ea typeface="Microsoft YaHei" panose="020B0503020204020204" pitchFamily="34" charset="-122"/>
                        </a:rPr>
                        <a:t>应用场景</a:t>
                      </a:r>
                      <a:endParaRPr lang="en-US" altLang="zh-CN" sz="1400" b="1" dirty="0">
                        <a:solidFill>
                          <a:srgbClr val="C0000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云端训练、云端推理</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云端推理、终端推理</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zh-CN" altLang="en-US" sz="1200" b="0" dirty="0">
                          <a:solidFill>
                            <a:srgbClr val="374154"/>
                          </a:solidFill>
                          <a:effectLst/>
                          <a:latin typeface="Gill Sans MT" panose="020B0502020104020203" pitchFamily="34" charset="0"/>
                          <a:ea typeface="Microsoft YaHei" panose="020B0503020204020204" pitchFamily="34" charset="-122"/>
                        </a:rPr>
                        <a:t>云端训练与推理、终端推理</a:t>
                      </a:r>
                      <a:endParaRPr lang="en-US" altLang="zh-CN" sz="12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201933139"/>
                  </a:ext>
                </a:extLst>
              </a:tr>
            </a:tbl>
          </a:graphicData>
        </a:graphic>
      </p:graphicFrame>
    </p:spTree>
    <p:extLst>
      <p:ext uri="{BB962C8B-B14F-4D97-AF65-F5344CB8AC3E}">
        <p14:creationId xmlns:p14="http://schemas.microsoft.com/office/powerpoint/2010/main" val="2181019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spcAft>
                <a:spcPts val="1200"/>
              </a:spcAft>
            </a:pPr>
            <a:r>
              <a:rPr lang="zh-CN" altLang="en-US" b="1" dirty="0">
                <a:latin typeface="Gill Sans MT" panose="020B0502020104020203" pitchFamily="34" charset="0"/>
              </a:rPr>
              <a:t>图形处理器 </a:t>
            </a: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a:t>
            </a:r>
            <a:r>
              <a:rPr lang="zh-CN" altLang="en-US" dirty="0">
                <a:latin typeface="Gill Sans MT" panose="020B0502020104020203" pitchFamily="34" charset="0"/>
              </a:rPr>
              <a:t>由大量计算核心组成的大规模并行计算架构，专为同时处理多重任务而设计。</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专门处理图像计算，包括图像显示、三维渲染等图像并行计算算法，这些算法与深度学习的算法还是有比较大的区别。</a:t>
            </a:r>
            <a:r>
              <a:rPr lang="en-US" altLang="zh-CN" dirty="0">
                <a:latin typeface="Gill Sans MT" panose="020B0502020104020203" pitchFamily="34" charset="0"/>
              </a:rPr>
              <a:t>GPU</a:t>
            </a:r>
            <a:r>
              <a:rPr lang="zh-CN" altLang="en-US" dirty="0">
                <a:latin typeface="Gill Sans MT" panose="020B0502020104020203" pitchFamily="34" charset="0"/>
              </a:rPr>
              <a:t> 非常适合做并行计算，因此可以用来进行 </a:t>
            </a:r>
            <a:r>
              <a:rPr lang="en-US" altLang="zh-CN" dirty="0">
                <a:latin typeface="Gill Sans MT" panose="020B0502020104020203" pitchFamily="34" charset="0"/>
              </a:rPr>
              <a:t>AI</a:t>
            </a:r>
            <a:r>
              <a:rPr lang="zh-CN" altLang="en-US" dirty="0">
                <a:latin typeface="Gill Sans MT" panose="020B0502020104020203" pitchFamily="34" charset="0"/>
              </a:rPr>
              <a:t> 加速。</a:t>
            </a:r>
          </a:p>
          <a:p>
            <a:pPr>
              <a:lnSpc>
                <a:spcPct val="150000"/>
              </a:lnSpc>
              <a:spcAft>
                <a:spcPts val="1200"/>
              </a:spcAft>
            </a:pPr>
            <a:r>
              <a:rPr lang="en-US" altLang="zh-CN" dirty="0">
                <a:latin typeface="Gill Sans MT" panose="020B0502020104020203" pitchFamily="34" charset="0"/>
              </a:rPr>
              <a:t>GPU</a:t>
            </a:r>
            <a:r>
              <a:rPr lang="zh-CN" altLang="en-US" dirty="0">
                <a:latin typeface="Gill Sans MT" panose="020B0502020104020203" pitchFamily="34" charset="0"/>
              </a:rPr>
              <a:t> 因矩阵计算和并行计算优势，最早在数据中心被用于 </a:t>
            </a:r>
            <a:r>
              <a:rPr lang="en-US" altLang="zh-CN" dirty="0">
                <a:latin typeface="Gill Sans MT" panose="020B0502020104020203" pitchFamily="34" charset="0"/>
              </a:rPr>
              <a:t>AI</a:t>
            </a:r>
            <a:r>
              <a:rPr lang="zh-CN" altLang="en-US" dirty="0">
                <a:latin typeface="Gill Sans MT" panose="020B0502020104020203" pitchFamily="34" charset="0"/>
              </a:rPr>
              <a:t> 计算。由于 </a:t>
            </a:r>
            <a:r>
              <a:rPr lang="en-US" altLang="zh-CN" dirty="0">
                <a:latin typeface="Gill Sans MT" panose="020B0502020104020203" pitchFamily="34" charset="0"/>
              </a:rPr>
              <a:t>GPU</a:t>
            </a:r>
            <a:r>
              <a:rPr lang="zh-CN" altLang="en-US" dirty="0">
                <a:latin typeface="Gill Sans MT" panose="020B0502020104020203" pitchFamily="34" charset="0"/>
              </a:rPr>
              <a:t> 采用并行架构，超过 </a:t>
            </a:r>
            <a:r>
              <a:rPr lang="en-US" altLang="zh-CN" dirty="0">
                <a:latin typeface="Gill Sans MT" panose="020B0502020104020203" pitchFamily="34" charset="0"/>
              </a:rPr>
              <a:t>80%</a:t>
            </a:r>
            <a:r>
              <a:rPr lang="zh-CN" altLang="en-US" dirty="0">
                <a:latin typeface="Gill Sans MT" panose="020B0502020104020203" pitchFamily="34" charset="0"/>
              </a:rPr>
              <a:t> 为运算单元，具备较高性能运算速度。相比较下，</a:t>
            </a:r>
            <a:r>
              <a:rPr lang="en-US" altLang="zh-CN" dirty="0">
                <a:latin typeface="Gill Sans MT" panose="020B0502020104020203" pitchFamily="34" charset="0"/>
              </a:rPr>
              <a:t>CPU</a:t>
            </a:r>
            <a:r>
              <a:rPr lang="zh-CN" altLang="en-US" dirty="0">
                <a:latin typeface="Gill Sans MT" panose="020B0502020104020203" pitchFamily="34" charset="0"/>
              </a:rPr>
              <a:t> 仅有</a:t>
            </a:r>
            <a:r>
              <a:rPr lang="en-US" altLang="zh-CN" dirty="0">
                <a:latin typeface="Gill Sans MT" panose="020B0502020104020203" pitchFamily="34" charset="0"/>
              </a:rPr>
              <a:t>20%</a:t>
            </a:r>
            <a:r>
              <a:rPr lang="zh-CN" altLang="en-US" dirty="0">
                <a:latin typeface="Gill Sans MT" panose="020B0502020104020203" pitchFamily="34" charset="0"/>
              </a:rPr>
              <a:t>为运算单元，更多的是逻辑单元，因此</a:t>
            </a:r>
            <a:r>
              <a:rPr lang="en-US" altLang="zh-CN" dirty="0">
                <a:latin typeface="Gill Sans MT" panose="020B0502020104020203" pitchFamily="34" charset="0"/>
              </a:rPr>
              <a:t>CPU</a:t>
            </a:r>
            <a:r>
              <a:rPr lang="zh-CN" altLang="en-US" dirty="0">
                <a:latin typeface="Gill Sans MT" panose="020B0502020104020203" pitchFamily="34" charset="0"/>
              </a:rPr>
              <a:t>擅长逻辑控制与串行运算，而</a:t>
            </a:r>
            <a:r>
              <a:rPr lang="en-US" altLang="zh-CN" dirty="0">
                <a:latin typeface="Gill Sans MT" panose="020B0502020104020203" pitchFamily="34" charset="0"/>
              </a:rPr>
              <a:t>GPU</a:t>
            </a:r>
            <a:r>
              <a:rPr lang="zh-CN" altLang="en-US" dirty="0">
                <a:latin typeface="Gill Sans MT" panose="020B0502020104020203" pitchFamily="34" charset="0"/>
              </a:rPr>
              <a:t>擅长大规模并行运算。</a:t>
            </a:r>
          </a:p>
        </p:txBody>
      </p:sp>
    </p:spTree>
    <p:extLst>
      <p:ext uri="{BB962C8B-B14F-4D97-AF65-F5344CB8AC3E}">
        <p14:creationId xmlns:p14="http://schemas.microsoft.com/office/powerpoint/2010/main" val="317380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GPU</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648072"/>
          </a:xfrm>
        </p:spPr>
        <p:txBody>
          <a:bodyPr/>
          <a:lstStyle/>
          <a:p>
            <a:pPr>
              <a:lnSpc>
                <a:spcPct val="150000"/>
              </a:lnSpc>
            </a:pPr>
            <a:r>
              <a:rPr lang="en-US" altLang="zh-CN" b="1" dirty="0">
                <a:latin typeface="Gill Sans MT" panose="020B0502020104020203" pitchFamily="34" charset="0"/>
              </a:rPr>
              <a:t>GPU</a:t>
            </a:r>
            <a:r>
              <a:rPr lang="zh-CN" altLang="en-US" b="1" dirty="0">
                <a:latin typeface="Gill Sans MT" panose="020B0502020104020203" pitchFamily="34" charset="0"/>
              </a:rPr>
              <a:t>（</a:t>
            </a:r>
            <a:r>
              <a:rPr lang="en-US" altLang="zh-CN" b="1" dirty="0">
                <a:latin typeface="Gill Sans MT" panose="020B0502020104020203" pitchFamily="34" charset="0"/>
              </a:rPr>
              <a:t>Graphics Processing Unit</a:t>
            </a:r>
            <a:r>
              <a:rPr lang="zh-CN" altLang="en-US" b="1" dirty="0">
                <a:latin typeface="Gill Sans MT" panose="020B0502020104020203" pitchFamily="34" charset="0"/>
              </a:rPr>
              <a:t>），图形处理器</a:t>
            </a:r>
            <a:endParaRPr lang="zh-CN" altLang="en-US" dirty="0">
              <a:latin typeface="Gill Sans MT" panose="020B0502020104020203" pitchFamily="34" charset="0"/>
            </a:endParaRPr>
          </a:p>
        </p:txBody>
      </p:sp>
      <p:pic>
        <p:nvPicPr>
          <p:cNvPr id="7" name="图片 6">
            <a:extLst>
              <a:ext uri="{FF2B5EF4-FFF2-40B4-BE49-F238E27FC236}">
                <a16:creationId xmlns:a16="http://schemas.microsoft.com/office/drawing/2014/main" id="{59601990-D75F-4442-BBC6-0592EA8806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5501" y="2204864"/>
            <a:ext cx="5072840" cy="3959939"/>
          </a:xfrm>
          <a:prstGeom prst="rect">
            <a:avLst/>
          </a:prstGeom>
        </p:spPr>
      </p:pic>
      <p:pic>
        <p:nvPicPr>
          <p:cNvPr id="3" name="图片 2">
            <a:extLst>
              <a:ext uri="{FF2B5EF4-FFF2-40B4-BE49-F238E27FC236}">
                <a16:creationId xmlns:a16="http://schemas.microsoft.com/office/drawing/2014/main" id="{70972F04-7CFD-7A49-A031-7FE3A04103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84685" y="2245778"/>
            <a:ext cx="4654256" cy="3847518"/>
          </a:xfrm>
          <a:prstGeom prst="rect">
            <a:avLst/>
          </a:prstGeom>
        </p:spPr>
      </p:pic>
    </p:spTree>
    <p:extLst>
      <p:ext uri="{BB962C8B-B14F-4D97-AF65-F5344CB8AC3E}">
        <p14:creationId xmlns:p14="http://schemas.microsoft.com/office/powerpoint/2010/main" val="830882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spcAft>
                <a:spcPts val="1200"/>
              </a:spcAft>
            </a:pPr>
            <a:r>
              <a:rPr lang="en-US" altLang="zh-CN" b="1" dirty="0">
                <a:latin typeface="Gill Sans MT" panose="020B0502020104020203" pitchFamily="34" charset="0"/>
              </a:rPr>
              <a:t>FPGA</a:t>
            </a:r>
            <a:r>
              <a:rPr lang="zh-CN" altLang="en-US" b="1" dirty="0">
                <a:latin typeface="Gill Sans MT" panose="020B0502020104020203" pitchFamily="34" charset="0"/>
              </a:rPr>
              <a:t>（</a:t>
            </a:r>
            <a:r>
              <a:rPr lang="en-US" altLang="zh-CN" b="1" dirty="0">
                <a:latin typeface="Gill Sans MT" panose="020B0502020104020203" pitchFamily="34" charset="0"/>
              </a:rPr>
              <a:t>Field-Programmable Gate Array</a:t>
            </a:r>
            <a:r>
              <a:rPr lang="zh-CN" altLang="en-US" b="1" dirty="0">
                <a:latin typeface="Gill Sans MT" panose="020B0502020104020203" pitchFamily="34" charset="0"/>
              </a:rPr>
              <a:t>），现场可编程门阵列</a:t>
            </a:r>
            <a:r>
              <a:rPr lang="zh-CN" altLang="en-US" dirty="0">
                <a:latin typeface="Gill Sans MT" panose="020B0502020104020203" pitchFamily="34" charset="0"/>
              </a:rPr>
              <a:t>。作为专用集成电路领域中的一种半定制电路出现。</a:t>
            </a:r>
            <a:r>
              <a:rPr lang="en-US" altLang="zh-CN" dirty="0">
                <a:latin typeface="Gill Sans MT" panose="020B0502020104020203" pitchFamily="34" charset="0"/>
              </a:rPr>
              <a:t>FPGA</a:t>
            </a:r>
            <a:r>
              <a:rPr lang="zh-CN" altLang="en-US" dirty="0">
                <a:latin typeface="Gill Sans MT" panose="020B0502020104020203" pitchFamily="34" charset="0"/>
              </a:rPr>
              <a:t>利用门电路直接运算，速度快，而用户可以自由定义这些门电路和存储器之间的布线，改变执行方案，以期得到最佳效果。</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FPGA</a:t>
            </a:r>
            <a:r>
              <a:rPr lang="zh-CN" altLang="en-US" dirty="0">
                <a:latin typeface="Gill Sans MT" panose="020B0502020104020203" pitchFamily="34" charset="0"/>
              </a:rPr>
              <a:t>可以采用</a:t>
            </a:r>
            <a:r>
              <a:rPr lang="en-US" altLang="zh-CN" dirty="0">
                <a:latin typeface="Gill Sans MT" panose="020B0502020104020203" pitchFamily="34" charset="0"/>
              </a:rPr>
              <a:t>OpenCL</a:t>
            </a:r>
            <a:r>
              <a:rPr lang="zh-CN" altLang="en-US" dirty="0">
                <a:latin typeface="Gill Sans MT" panose="020B0502020104020203" pitchFamily="34" charset="0"/>
              </a:rPr>
              <a:t>等更高效的编程语言，降低了硬件编程的难度，还可以集成重要的控制功能，整合系统模块，提高了应用的灵活性，与</a:t>
            </a:r>
            <a:r>
              <a:rPr lang="en-US" altLang="zh-CN" dirty="0">
                <a:latin typeface="Gill Sans MT" panose="020B0502020104020203" pitchFamily="34" charset="0"/>
              </a:rPr>
              <a:t>GPU</a:t>
            </a:r>
            <a:r>
              <a:rPr lang="zh-CN" altLang="en-US" dirty="0">
                <a:latin typeface="Gill Sans MT" panose="020B0502020104020203" pitchFamily="34" charset="0"/>
              </a:rPr>
              <a:t>相比，</a:t>
            </a:r>
            <a:r>
              <a:rPr lang="en-US" altLang="zh-CN" dirty="0">
                <a:latin typeface="Gill Sans MT" panose="020B0502020104020203" pitchFamily="34" charset="0"/>
              </a:rPr>
              <a:t>FPGA</a:t>
            </a:r>
            <a:r>
              <a:rPr lang="zh-CN" altLang="en-US" dirty="0">
                <a:latin typeface="Gill Sans MT" panose="020B0502020104020203" pitchFamily="34" charset="0"/>
              </a:rPr>
              <a:t>具备更强的平均计算能力和更低的功耗。</a:t>
            </a:r>
          </a:p>
          <a:p>
            <a:pPr>
              <a:lnSpc>
                <a:spcPct val="150000"/>
              </a:lnSpc>
              <a:spcAft>
                <a:spcPts val="1200"/>
              </a:spcAft>
            </a:pPr>
            <a:r>
              <a:rPr lang="en-US" altLang="zh-CN" dirty="0">
                <a:latin typeface="Gill Sans MT" panose="020B0502020104020203" pitchFamily="34" charset="0"/>
              </a:rPr>
              <a:t>FPGA</a:t>
            </a:r>
            <a:r>
              <a:rPr lang="zh-CN" altLang="en-US" dirty="0">
                <a:latin typeface="Gill Sans MT" panose="020B0502020104020203" pitchFamily="34" charset="0"/>
              </a:rPr>
              <a:t>适用于多指令，单数据流的分析，与</a:t>
            </a:r>
            <a:r>
              <a:rPr lang="en-US" altLang="zh-CN" dirty="0">
                <a:latin typeface="Gill Sans MT" panose="020B0502020104020203" pitchFamily="34" charset="0"/>
              </a:rPr>
              <a:t>GPU</a:t>
            </a:r>
            <a:r>
              <a:rPr lang="zh-CN" altLang="en-US" dirty="0">
                <a:latin typeface="Gill Sans MT" panose="020B0502020104020203" pitchFamily="34" charset="0"/>
              </a:rPr>
              <a:t>相反，因此常用于推理阶段。</a:t>
            </a:r>
            <a:r>
              <a:rPr lang="en-US" altLang="zh-CN" dirty="0">
                <a:latin typeface="Gill Sans MT" panose="020B0502020104020203" pitchFamily="34" charset="0"/>
              </a:rPr>
              <a:t>FPGA</a:t>
            </a:r>
            <a:r>
              <a:rPr lang="zh-CN" altLang="en-US" dirty="0">
                <a:latin typeface="Gill Sans MT" panose="020B0502020104020203" pitchFamily="34" charset="0"/>
              </a:rPr>
              <a:t>是用硬件实现软件算法，因此在实现复杂算法方面有一定的难度，缺点是价格比较高。</a:t>
            </a:r>
          </a:p>
        </p:txBody>
      </p:sp>
    </p:spTree>
    <p:extLst>
      <p:ext uri="{BB962C8B-B14F-4D97-AF65-F5344CB8AC3E}">
        <p14:creationId xmlns:p14="http://schemas.microsoft.com/office/powerpoint/2010/main" val="264388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FPGA</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FPGA</a:t>
            </a:r>
            <a:r>
              <a:rPr lang="zh-CN" altLang="en-US" b="1" dirty="0"/>
              <a:t>（</a:t>
            </a:r>
            <a:r>
              <a:rPr lang="en-US" altLang="zh-CN" b="1" dirty="0"/>
              <a:t>Field-Programmable Gate Array</a:t>
            </a:r>
            <a:r>
              <a:rPr lang="zh-CN" altLang="en-US" b="1" dirty="0"/>
              <a:t>），即现场可编程门阵列</a:t>
            </a:r>
            <a:r>
              <a:rPr lang="zh-CN" altLang="en-US" dirty="0"/>
              <a:t>。</a:t>
            </a:r>
          </a:p>
        </p:txBody>
      </p:sp>
      <p:pic>
        <p:nvPicPr>
          <p:cNvPr id="8" name="图片 7">
            <a:extLst>
              <a:ext uri="{FF2B5EF4-FFF2-40B4-BE49-F238E27FC236}">
                <a16:creationId xmlns:a16="http://schemas.microsoft.com/office/drawing/2014/main" id="{D51A6583-9B10-8A4C-B657-4D70D741EC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635" y="2103415"/>
            <a:ext cx="6145828" cy="4015370"/>
          </a:xfrm>
          <a:prstGeom prst="rect">
            <a:avLst/>
          </a:prstGeom>
        </p:spPr>
      </p:pic>
      <p:pic>
        <p:nvPicPr>
          <p:cNvPr id="11" name="图片 10">
            <a:extLst>
              <a:ext uri="{FF2B5EF4-FFF2-40B4-BE49-F238E27FC236}">
                <a16:creationId xmlns:a16="http://schemas.microsoft.com/office/drawing/2014/main" id="{7FE3FF8F-CE0E-584C-847C-E4EA9BD3744A}"/>
              </a:ext>
            </a:extLst>
          </p:cNvPr>
          <p:cNvPicPr>
            <a:picLocks noChangeAspect="1"/>
          </p:cNvPicPr>
          <p:nvPr/>
        </p:nvPicPr>
        <p:blipFill>
          <a:blip r:embed="rId3"/>
          <a:stretch>
            <a:fillRect/>
          </a:stretch>
        </p:blipFill>
        <p:spPr>
          <a:xfrm>
            <a:off x="7250509" y="2204864"/>
            <a:ext cx="4621178" cy="3812472"/>
          </a:xfrm>
          <a:prstGeom prst="rect">
            <a:avLst/>
          </a:prstGeom>
        </p:spPr>
      </p:pic>
    </p:spTree>
    <p:extLst>
      <p:ext uri="{BB962C8B-B14F-4D97-AF65-F5344CB8AC3E}">
        <p14:creationId xmlns:p14="http://schemas.microsoft.com/office/powerpoint/2010/main" val="139908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p:txBody>
          <a:bodyPr/>
          <a:lstStyle/>
          <a:p>
            <a:pPr>
              <a:lnSpc>
                <a:spcPct val="150000"/>
              </a:lnSpc>
              <a:spcAft>
                <a:spcPts val="1200"/>
              </a:spcAft>
            </a:pPr>
            <a:r>
              <a:rPr lang="en-US" altLang="zh-CN" b="1" dirty="0">
                <a:latin typeface="Gill Sans MT" panose="020B0502020104020203" pitchFamily="34" charset="0"/>
              </a:rPr>
              <a:t>ASIC</a:t>
            </a:r>
            <a:r>
              <a:rPr lang="zh-CN" altLang="en-US" b="1" dirty="0">
                <a:latin typeface="Gill Sans MT" panose="020B0502020104020203" pitchFamily="34" charset="0"/>
              </a:rPr>
              <a:t>（</a:t>
            </a:r>
            <a:r>
              <a:rPr lang="en-US" altLang="zh-CN" b="1" dirty="0">
                <a:latin typeface="Gill Sans MT" panose="020B0502020104020203" pitchFamily="34" charset="0"/>
              </a:rPr>
              <a:t>Application Specific Integrated Circuits</a:t>
            </a:r>
            <a:r>
              <a:rPr lang="zh-CN" altLang="en-US" b="1" dirty="0">
                <a:latin typeface="Gill Sans MT" panose="020B0502020104020203" pitchFamily="34" charset="0"/>
              </a:rPr>
              <a:t>），即专用集成电路</a:t>
            </a:r>
            <a:r>
              <a:rPr lang="zh-CN" altLang="en-US" dirty="0">
                <a:latin typeface="Gill Sans MT" panose="020B0502020104020203" pitchFamily="34" charset="0"/>
              </a:rPr>
              <a:t>，是一种为专用目的设计，面向特定用户需求的定制芯片，在大规模量产的情况下具备性能更强、体积更小、功耗更低、成本更低、可靠性更髙等优点。</a:t>
            </a:r>
            <a:endParaRPr lang="en-US" altLang="zh-CN" dirty="0">
              <a:latin typeface="Gill Sans MT" panose="020B0502020104020203" pitchFamily="34" charset="0"/>
            </a:endParaRPr>
          </a:p>
          <a:p>
            <a:pPr>
              <a:lnSpc>
                <a:spcPct val="150000"/>
              </a:lnSpc>
              <a:spcAft>
                <a:spcPts val="1200"/>
              </a:spcAft>
            </a:pPr>
            <a:r>
              <a:rPr lang="en-US" altLang="zh-CN" dirty="0">
                <a:latin typeface="Gill Sans MT" panose="020B0502020104020203" pitchFamily="34" charset="0"/>
              </a:rPr>
              <a:t>ASIC</a:t>
            </a:r>
            <a:r>
              <a:rPr lang="zh-CN" altLang="en-US" dirty="0">
                <a:latin typeface="Gill Sans MT" panose="020B0502020104020203" pitchFamily="34" charset="0"/>
              </a:rPr>
              <a:t>与</a:t>
            </a:r>
            <a:r>
              <a:rPr lang="en-US" altLang="zh-CN" dirty="0">
                <a:latin typeface="Gill Sans MT" panose="020B0502020104020203" pitchFamily="34" charset="0"/>
              </a:rPr>
              <a:t>GPU</a:t>
            </a:r>
            <a:r>
              <a:rPr lang="zh-CN" altLang="en-US" dirty="0">
                <a:latin typeface="Gill Sans MT" panose="020B0502020104020203" pitchFamily="34" charset="0"/>
              </a:rPr>
              <a:t>和</a:t>
            </a:r>
            <a:r>
              <a:rPr lang="en-US" altLang="zh-CN" dirty="0">
                <a:latin typeface="Gill Sans MT" panose="020B0502020104020203" pitchFamily="34" charset="0"/>
              </a:rPr>
              <a:t>FPGA</a:t>
            </a:r>
            <a:r>
              <a:rPr lang="zh-CN" altLang="en-US" dirty="0">
                <a:latin typeface="Gill Sans MT" panose="020B0502020104020203" pitchFamily="34" charset="0"/>
              </a:rPr>
              <a:t>不同，</a:t>
            </a:r>
            <a:r>
              <a:rPr lang="en-US" altLang="zh-CN" dirty="0">
                <a:latin typeface="Gill Sans MT" panose="020B0502020104020203" pitchFamily="34" charset="0"/>
              </a:rPr>
              <a:t>GPU</a:t>
            </a:r>
            <a:r>
              <a:rPr lang="zh-CN" altLang="en-US" dirty="0">
                <a:latin typeface="Gill Sans MT" panose="020B0502020104020203" pitchFamily="34" charset="0"/>
              </a:rPr>
              <a:t>和</a:t>
            </a:r>
            <a:r>
              <a:rPr lang="en-US" altLang="zh-CN" dirty="0">
                <a:latin typeface="Gill Sans MT" panose="020B0502020104020203" pitchFamily="34" charset="0"/>
              </a:rPr>
              <a:t>FPGA</a:t>
            </a:r>
            <a:r>
              <a:rPr lang="zh-CN" altLang="en-US" dirty="0">
                <a:latin typeface="Gill Sans MT" panose="020B0502020104020203" pitchFamily="34" charset="0"/>
              </a:rPr>
              <a:t>除了是一种技术路线之外，还是实实在在的确定产品，而</a:t>
            </a:r>
            <a:r>
              <a:rPr lang="en-US" altLang="zh-CN" dirty="0">
                <a:latin typeface="Gill Sans MT" panose="020B0502020104020203" pitchFamily="34" charset="0"/>
              </a:rPr>
              <a:t>ASIC</a:t>
            </a:r>
            <a:r>
              <a:rPr lang="zh-CN" altLang="en-US" dirty="0">
                <a:latin typeface="Gill Sans MT" panose="020B0502020104020203" pitchFamily="34" charset="0"/>
              </a:rPr>
              <a:t>就是一种技术路线或者方案，其呈现出的最终形态与功能也是多种多样。</a:t>
            </a:r>
          </a:p>
        </p:txBody>
      </p:sp>
    </p:spTree>
    <p:extLst>
      <p:ext uri="{BB962C8B-B14F-4D97-AF65-F5344CB8AC3E}">
        <p14:creationId xmlns:p14="http://schemas.microsoft.com/office/powerpoint/2010/main" val="353712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021CF-4CE3-CE40-BA78-2B8DA022D1F9}"/>
              </a:ext>
            </a:extLst>
          </p:cNvPr>
          <p:cNvSpPr>
            <a:spLocks noGrp="1"/>
          </p:cNvSpPr>
          <p:nvPr>
            <p:ph type="title"/>
          </p:nvPr>
        </p:nvSpPr>
        <p:spPr/>
        <p:txBody>
          <a:bodyPr/>
          <a:lstStyle/>
          <a:p>
            <a:r>
              <a:rPr lang="en-US" altLang="zh-CN" dirty="0"/>
              <a:t>ASIC</a:t>
            </a:r>
            <a:endParaRPr kumimoji="1" lang="zh-CN" altLang="en-US" dirty="0"/>
          </a:p>
        </p:txBody>
      </p:sp>
      <p:sp>
        <p:nvSpPr>
          <p:cNvPr id="5" name="内容占位符 4">
            <a:extLst>
              <a:ext uri="{FF2B5EF4-FFF2-40B4-BE49-F238E27FC236}">
                <a16:creationId xmlns:a16="http://schemas.microsoft.com/office/drawing/2014/main" id="{F0169CE8-7344-D14E-817B-66FC7107C8CF}"/>
              </a:ext>
            </a:extLst>
          </p:cNvPr>
          <p:cNvSpPr>
            <a:spLocks noGrp="1"/>
          </p:cNvSpPr>
          <p:nvPr>
            <p:ph sz="half" idx="1"/>
          </p:nvPr>
        </p:nvSpPr>
        <p:spPr>
          <a:xfrm>
            <a:off x="623635" y="1412776"/>
            <a:ext cx="10963473" cy="589190"/>
          </a:xfrm>
        </p:spPr>
        <p:txBody>
          <a:bodyPr/>
          <a:lstStyle/>
          <a:p>
            <a:pPr>
              <a:lnSpc>
                <a:spcPct val="150000"/>
              </a:lnSpc>
            </a:pPr>
            <a:r>
              <a:rPr lang="en-US" altLang="zh-CN" b="1" dirty="0"/>
              <a:t>ASIC</a:t>
            </a:r>
            <a:r>
              <a:rPr lang="zh-CN" altLang="en-US" b="1" dirty="0"/>
              <a:t>（</a:t>
            </a:r>
            <a:r>
              <a:rPr lang="en-US" altLang="zh-CN" b="1" dirty="0"/>
              <a:t>Application Specific Integrated Circuits</a:t>
            </a:r>
            <a:r>
              <a:rPr lang="zh-CN" altLang="en-US" b="1" dirty="0"/>
              <a:t>），即专用集成电路</a:t>
            </a:r>
            <a:r>
              <a:rPr lang="zh-CN" altLang="en-US" dirty="0"/>
              <a:t>。</a:t>
            </a:r>
          </a:p>
        </p:txBody>
      </p:sp>
      <p:pic>
        <p:nvPicPr>
          <p:cNvPr id="3" name="图片 2">
            <a:extLst>
              <a:ext uri="{FF2B5EF4-FFF2-40B4-BE49-F238E27FC236}">
                <a16:creationId xmlns:a16="http://schemas.microsoft.com/office/drawing/2014/main" id="{42C4C80E-8591-004F-8822-165804B3655E}"/>
              </a:ext>
            </a:extLst>
          </p:cNvPr>
          <p:cNvPicPr>
            <a:picLocks noChangeAspect="1"/>
          </p:cNvPicPr>
          <p:nvPr/>
        </p:nvPicPr>
        <p:blipFill>
          <a:blip r:embed="rId2"/>
          <a:stretch>
            <a:fillRect/>
          </a:stretch>
        </p:blipFill>
        <p:spPr>
          <a:xfrm>
            <a:off x="587221" y="2145982"/>
            <a:ext cx="11036300" cy="4406900"/>
          </a:xfrm>
          <a:prstGeom prst="rect">
            <a:avLst/>
          </a:prstGeom>
        </p:spPr>
      </p:pic>
    </p:spTree>
    <p:extLst>
      <p:ext uri="{BB962C8B-B14F-4D97-AF65-F5344CB8AC3E}">
        <p14:creationId xmlns:p14="http://schemas.microsoft.com/office/powerpoint/2010/main" val="876558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sz="8800" dirty="0">
                <a:solidFill>
                  <a:srgbClr val="C00000"/>
                </a:solidFill>
              </a:rPr>
              <a:t>Application scenario</a:t>
            </a:r>
            <a:r>
              <a:rPr lang="zh-CN" altLang="en-US" sz="8800" dirty="0">
                <a:solidFill>
                  <a:srgbClr val="C00000"/>
                </a:solidFill>
              </a:rPr>
              <a:t> </a:t>
            </a:r>
            <a:r>
              <a:rPr lang="en-US" altLang="zh-CN" sz="8800" dirty="0">
                <a:solidFill>
                  <a:srgbClr val="C00000"/>
                </a:solidFill>
              </a:rPr>
              <a:t>AI</a:t>
            </a:r>
            <a:r>
              <a:rPr lang="zh-CN" altLang="en-US" sz="8800" dirty="0">
                <a:solidFill>
                  <a:srgbClr val="C00000"/>
                </a:solidFill>
              </a:rPr>
              <a:t>芯片应用场景</a:t>
            </a:r>
          </a:p>
        </p:txBody>
      </p:sp>
    </p:spTree>
    <p:extLst>
      <p:ext uri="{BB962C8B-B14F-4D97-AF65-F5344CB8AC3E}">
        <p14:creationId xmlns:p14="http://schemas.microsoft.com/office/powerpoint/2010/main" val="3623524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zh-CN" altLang="en-US" dirty="0"/>
              <a:t>芯片场景</a:t>
            </a:r>
            <a:endParaRPr kumimoji="1" lang="zh-CN" altLang="en-US" dirty="0"/>
          </a:p>
        </p:txBody>
      </p:sp>
      <p:sp>
        <p:nvSpPr>
          <p:cNvPr id="10" name="内容占位符 5">
            <a:extLst>
              <a:ext uri="{FF2B5EF4-FFF2-40B4-BE49-F238E27FC236}">
                <a16:creationId xmlns:a16="http://schemas.microsoft.com/office/drawing/2014/main" id="{C75F60FE-57BA-5945-8A80-05D8410C03DA}"/>
              </a:ext>
            </a:extLst>
          </p:cNvPr>
          <p:cNvSpPr>
            <a:spLocks noGrp="1"/>
          </p:cNvSpPr>
          <p:nvPr>
            <p:ph sz="half" idx="1"/>
          </p:nvPr>
        </p:nvSpPr>
        <p:spPr>
          <a:xfrm>
            <a:off x="565856" y="1510849"/>
            <a:ext cx="2199524" cy="432048"/>
          </a:xfrm>
        </p:spPr>
        <p:txBody>
          <a:bodyPr/>
          <a:lstStyle/>
          <a:p>
            <a:pPr marL="0" indent="0" algn="ctr">
              <a:buNone/>
            </a:pPr>
            <a:r>
              <a:rPr lang="en-US" altLang="zh-CN" dirty="0">
                <a:latin typeface="Gill Sans MT" panose="020B0502020104020203" pitchFamily="34" charset="0"/>
              </a:rPr>
              <a:t>AI</a:t>
            </a:r>
            <a:r>
              <a:rPr lang="zh-CN" altLang="en-US" dirty="0">
                <a:latin typeface="Gill Sans MT" panose="020B0502020104020203" pitchFamily="34" charset="0"/>
              </a:rPr>
              <a:t> 计算中心</a:t>
            </a:r>
          </a:p>
        </p:txBody>
      </p:sp>
      <p:sp>
        <p:nvSpPr>
          <p:cNvPr id="11" name="内容占位符 5">
            <a:extLst>
              <a:ext uri="{FF2B5EF4-FFF2-40B4-BE49-F238E27FC236}">
                <a16:creationId xmlns:a16="http://schemas.microsoft.com/office/drawing/2014/main" id="{2EEF25AB-C722-5C48-8A31-92826B20A2A5}"/>
              </a:ext>
            </a:extLst>
          </p:cNvPr>
          <p:cNvSpPr txBox="1">
            <a:spLocks/>
          </p:cNvSpPr>
          <p:nvPr/>
        </p:nvSpPr>
        <p:spPr>
          <a:xfrm>
            <a:off x="3389965" y="1510849"/>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自动驾驶</a:t>
            </a:r>
          </a:p>
        </p:txBody>
      </p:sp>
      <p:sp>
        <p:nvSpPr>
          <p:cNvPr id="12" name="内容占位符 5">
            <a:extLst>
              <a:ext uri="{FF2B5EF4-FFF2-40B4-BE49-F238E27FC236}">
                <a16:creationId xmlns:a16="http://schemas.microsoft.com/office/drawing/2014/main" id="{4351CD73-76A2-224E-BA3F-B92D81817CF1}"/>
              </a:ext>
            </a:extLst>
          </p:cNvPr>
          <p:cNvSpPr txBox="1">
            <a:spLocks/>
          </p:cNvSpPr>
          <p:nvPr/>
        </p:nvSpPr>
        <p:spPr>
          <a:xfrm>
            <a:off x="9038183"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dirty="0">
                <a:latin typeface="Gill Sans MT" panose="020B0502020104020203" pitchFamily="34" charset="0"/>
              </a:rPr>
              <a:t>IOT</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应用</a:t>
            </a:r>
          </a:p>
        </p:txBody>
      </p:sp>
      <p:sp>
        <p:nvSpPr>
          <p:cNvPr id="13" name="内容占位符 5">
            <a:extLst>
              <a:ext uri="{FF2B5EF4-FFF2-40B4-BE49-F238E27FC236}">
                <a16:creationId xmlns:a16="http://schemas.microsoft.com/office/drawing/2014/main" id="{59872E0C-406A-6D46-8F03-1D9A683715CB}"/>
              </a:ext>
            </a:extLst>
          </p:cNvPr>
          <p:cNvSpPr txBox="1">
            <a:spLocks/>
          </p:cNvSpPr>
          <p:nvPr/>
        </p:nvSpPr>
        <p:spPr>
          <a:xfrm>
            <a:off x="6214074" y="1520788"/>
            <a:ext cx="2199524"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dirty="0">
                <a:latin typeface="Gill Sans MT" panose="020B0502020104020203" pitchFamily="34" charset="0"/>
              </a:rPr>
              <a:t>安防应用</a:t>
            </a:r>
          </a:p>
        </p:txBody>
      </p:sp>
      <p:pic>
        <p:nvPicPr>
          <p:cNvPr id="5" name="图片 4">
            <a:extLst>
              <a:ext uri="{FF2B5EF4-FFF2-40B4-BE49-F238E27FC236}">
                <a16:creationId xmlns:a16="http://schemas.microsoft.com/office/drawing/2014/main" id="{049D65AD-5C19-5042-ACF4-4B1D63BAB31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2169" y="2194925"/>
            <a:ext cx="2318489" cy="3754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33F113C0-C7D9-0D43-912D-E456D46E139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
          <a:stretch/>
        </p:blipFill>
        <p:spPr>
          <a:xfrm>
            <a:off x="3462352" y="2199894"/>
            <a:ext cx="2318489" cy="3744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88ACC4C9-C287-C144-8452-602FF8EB746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92535" y="2214645"/>
            <a:ext cx="2318489" cy="3715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C6513781-A56F-0049-B8B2-3A111AFFB3F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534"/>
          <a:stretch/>
        </p:blipFill>
        <p:spPr>
          <a:xfrm>
            <a:off x="9122717" y="2200367"/>
            <a:ext cx="2318489" cy="37438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4221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10AD74-A7D9-6D48-87C5-81C6B9E1DD00}"/>
              </a:ext>
            </a:extLst>
          </p:cNvPr>
          <p:cNvPicPr>
            <a:picLocks noChangeAspect="1"/>
          </p:cNvPicPr>
          <p:nvPr/>
        </p:nvPicPr>
        <p:blipFill>
          <a:blip r:embed="rId2"/>
          <a:stretch>
            <a:fillRect/>
          </a:stretch>
        </p:blipFill>
        <p:spPr>
          <a:xfrm>
            <a:off x="1705893" y="1070129"/>
            <a:ext cx="9001000" cy="5233915"/>
          </a:xfrm>
          <a:prstGeom prst="rect">
            <a:avLst/>
          </a:prstGeom>
        </p:spPr>
      </p:pic>
      <p:sp>
        <p:nvSpPr>
          <p:cNvPr id="6" name="标题 5">
            <a:extLst>
              <a:ext uri="{FF2B5EF4-FFF2-40B4-BE49-F238E27FC236}">
                <a16:creationId xmlns:a16="http://schemas.microsoft.com/office/drawing/2014/main" id="{12E99EB4-F82E-A248-9716-364703E975C0}"/>
              </a:ext>
            </a:extLst>
          </p:cNvPr>
          <p:cNvSpPr>
            <a:spLocks noGrp="1"/>
          </p:cNvSpPr>
          <p:nvPr>
            <p:ph type="title"/>
          </p:nvPr>
        </p:nvSpPr>
        <p:spPr/>
        <p:txBody>
          <a:bodyPr/>
          <a:lstStyle/>
          <a:p>
            <a:r>
              <a:rPr lang="zh-CN" altLang="en-US" dirty="0"/>
              <a:t>芯片场景</a:t>
            </a:r>
          </a:p>
        </p:txBody>
      </p:sp>
    </p:spTree>
    <p:extLst>
      <p:ext uri="{BB962C8B-B14F-4D97-AF65-F5344CB8AC3E}">
        <p14:creationId xmlns:p14="http://schemas.microsoft.com/office/powerpoint/2010/main" val="252111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5505C08-0100-6C44-8786-A309A2CC2B8E}"/>
              </a:ext>
            </a:extLst>
          </p:cNvPr>
          <p:cNvPicPr>
            <a:picLocks noChangeAspect="1"/>
          </p:cNvPicPr>
          <p:nvPr/>
        </p:nvPicPr>
        <p:blipFill>
          <a:blip r:embed="rId2"/>
          <a:stretch>
            <a:fillRect/>
          </a:stretch>
        </p:blipFill>
        <p:spPr>
          <a:xfrm>
            <a:off x="2930029" y="1124744"/>
            <a:ext cx="6048672" cy="5189390"/>
          </a:xfrm>
          <a:prstGeom prst="rect">
            <a:avLst/>
          </a:prstGeom>
        </p:spPr>
      </p:pic>
      <p:sp>
        <p:nvSpPr>
          <p:cNvPr id="2" name="标题 1">
            <a:extLst>
              <a:ext uri="{FF2B5EF4-FFF2-40B4-BE49-F238E27FC236}">
                <a16:creationId xmlns:a16="http://schemas.microsoft.com/office/drawing/2014/main" id="{0BD9DE05-67BB-BD4A-A4DC-21DBE8224E1C}"/>
              </a:ext>
            </a:extLst>
          </p:cNvPr>
          <p:cNvSpPr>
            <a:spLocks noGrp="1"/>
          </p:cNvSpPr>
          <p:nvPr>
            <p:ph type="title"/>
          </p:nvPr>
        </p:nvSpPr>
        <p:spPr/>
        <p:txBody>
          <a:bodyPr/>
          <a:lstStyle/>
          <a:p>
            <a:r>
              <a:rPr lang="zh-CN" altLang="en-US" dirty="0"/>
              <a:t>芯片场景</a:t>
            </a:r>
            <a:endParaRPr kumimoji="1" lang="zh-CN" altLang="en-US" dirty="0"/>
          </a:p>
        </p:txBody>
      </p:sp>
    </p:spTree>
    <p:extLst>
      <p:ext uri="{BB962C8B-B14F-4D97-AF65-F5344CB8AC3E}">
        <p14:creationId xmlns:p14="http://schemas.microsoft.com/office/powerpoint/2010/main" val="2524060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C41DBD3-FF15-4945-A351-5ACB18A1A734}"/>
              </a:ext>
            </a:extLst>
          </p:cNvPr>
          <p:cNvSpPr>
            <a:spLocks noGrp="1"/>
          </p:cNvSpPr>
          <p:nvPr>
            <p:ph type="title"/>
          </p:nvPr>
        </p:nvSpPr>
        <p:spPr/>
        <p:txBody>
          <a:bodyPr/>
          <a:lstStyle/>
          <a:p>
            <a:r>
              <a:rPr lang="zh-CN" altLang="en-US" dirty="0"/>
              <a:t>芯片场景总结</a:t>
            </a:r>
          </a:p>
        </p:txBody>
      </p:sp>
      <p:sp>
        <p:nvSpPr>
          <p:cNvPr id="3" name="内容占位符 2">
            <a:extLst>
              <a:ext uri="{FF2B5EF4-FFF2-40B4-BE49-F238E27FC236}">
                <a16:creationId xmlns:a16="http://schemas.microsoft.com/office/drawing/2014/main" id="{678DD68A-9A6E-3844-AE4B-DA4E441458A5}"/>
              </a:ext>
            </a:extLst>
          </p:cNvPr>
          <p:cNvSpPr>
            <a:spLocks noGrp="1"/>
          </p:cNvSpPr>
          <p:nvPr>
            <p:ph sz="half" idx="1"/>
          </p:nvPr>
        </p:nvSpPr>
        <p:spPr>
          <a:xfrm>
            <a:off x="623635" y="1412776"/>
            <a:ext cx="10963473" cy="4765654"/>
          </a:xfrm>
        </p:spPr>
        <p:txBody>
          <a:bodyPr/>
          <a:lstStyle/>
          <a:p>
            <a:pPr marL="457200" indent="-457200">
              <a:lnSpc>
                <a:spcPct val="150000"/>
              </a:lnSpc>
              <a:spcAft>
                <a:spcPts val="1200"/>
              </a:spcAft>
              <a:buFont typeface="+mj-lt"/>
              <a:buAutoNum type="arabicPeriod"/>
            </a:pPr>
            <a:r>
              <a:rPr lang="en-US" altLang="zh-CN" dirty="0">
                <a:latin typeface="Gill Sans MT" panose="020B0502020104020203" pitchFamily="34" charset="0"/>
              </a:rPr>
              <a:t>Int8</a:t>
            </a:r>
            <a:r>
              <a:rPr lang="zh-CN" altLang="en-US" dirty="0">
                <a:latin typeface="Gill Sans MT" panose="020B0502020104020203" pitchFamily="34" charset="0"/>
              </a:rPr>
              <a:t> 是嵌入式、自主和数据中心推理应用的默认数值精度。对于大多数</a:t>
            </a:r>
            <a:r>
              <a:rPr lang="en-US" altLang="zh-CN" dirty="0">
                <a:latin typeface="Gill Sans MT" panose="020B0502020104020203" pitchFamily="34" charset="0"/>
              </a:rPr>
              <a:t>AI/ML</a:t>
            </a:r>
            <a:r>
              <a:rPr lang="zh-CN" altLang="en-US" dirty="0">
                <a:latin typeface="Gill Sans MT" panose="020B0502020104020203" pitchFamily="34" charset="0"/>
              </a:rPr>
              <a:t>应用程序，</a:t>
            </a:r>
            <a:r>
              <a:rPr lang="en-US" altLang="zh-CN" dirty="0">
                <a:latin typeface="Gill Sans MT" panose="020B0502020104020203" pitchFamily="34" charset="0"/>
              </a:rPr>
              <a:t>int8</a:t>
            </a:r>
            <a:r>
              <a:rPr lang="zh-CN" altLang="en-US" dirty="0">
                <a:latin typeface="Gill Sans MT" panose="020B0502020104020203" pitchFamily="34" charset="0"/>
              </a:rPr>
              <a:t> 精度够用了。但是优部分加速器仍然使用 </a:t>
            </a:r>
            <a:r>
              <a:rPr lang="en-US" altLang="zh-CN" dirty="0">
                <a:latin typeface="Gill Sans MT" panose="020B0502020104020203" pitchFamily="34" charset="0"/>
              </a:rPr>
              <a:t>fp16/bf16</a:t>
            </a:r>
            <a:r>
              <a:rPr lang="zh-CN" altLang="en-US" dirty="0">
                <a:latin typeface="Gill Sans MT" panose="020B0502020104020203" pitchFamily="34" charset="0"/>
              </a:rPr>
              <a:t>进行训练或者推理。</a:t>
            </a:r>
          </a:p>
          <a:p>
            <a:pPr marL="457200" indent="-457200">
              <a:lnSpc>
                <a:spcPct val="150000"/>
              </a:lnSpc>
              <a:spcAft>
                <a:spcPts val="1200"/>
              </a:spcAft>
              <a:buFont typeface="+mj-lt"/>
              <a:buAutoNum type="arabicPeriod"/>
            </a:pPr>
            <a:r>
              <a:rPr lang="zh-CN" altLang="en-US" dirty="0">
                <a:latin typeface="Gill Sans MT" panose="020B0502020104020203" pitchFamily="34" charset="0"/>
              </a:rPr>
              <a:t>在数据中心领域，密度变得非常拥挤。在过去的几年里，</a:t>
            </a:r>
            <a:r>
              <a:rPr lang="en-US" altLang="zh-CN" dirty="0">
                <a:latin typeface="Gill Sans MT" panose="020B0502020104020203" pitchFamily="34" charset="0"/>
              </a:rPr>
              <a:t>NVIDIA</a:t>
            </a:r>
            <a:r>
              <a:rPr lang="zh-CN" altLang="en-US" dirty="0">
                <a:latin typeface="Gill Sans MT" panose="020B0502020104020203" pitchFamily="34" charset="0"/>
              </a:rPr>
              <a:t>、</a:t>
            </a:r>
            <a:r>
              <a:rPr lang="en-US" altLang="zh-CN" dirty="0">
                <a:latin typeface="Gill Sans MT" panose="020B0502020104020203" pitchFamily="34" charset="0"/>
              </a:rPr>
              <a:t>Huawei</a:t>
            </a:r>
            <a:r>
              <a:rPr lang="zh-CN" altLang="en-US" dirty="0">
                <a:latin typeface="Gill Sans MT" panose="020B0502020104020203" pitchFamily="34" charset="0"/>
              </a:rPr>
              <a:t>、</a:t>
            </a:r>
            <a:r>
              <a:rPr lang="en-US" altLang="zh-CN" dirty="0">
                <a:latin typeface="Gill Sans MT" panose="020B0502020104020203" pitchFamily="34" charset="0"/>
              </a:rPr>
              <a:t>Google</a:t>
            </a:r>
            <a:r>
              <a:rPr lang="zh-CN" altLang="en-US" dirty="0">
                <a:latin typeface="Gill Sans MT" panose="020B0502020104020203" pitchFamily="34" charset="0"/>
              </a:rPr>
              <a:t>等头部厂商都相续发布了对应</a:t>
            </a:r>
            <a:r>
              <a:rPr lang="en-US" altLang="zh-CN" dirty="0">
                <a:latin typeface="Gill Sans MT" panose="020B0502020104020203" pitchFamily="34" charset="0"/>
              </a:rPr>
              <a:t>AI</a:t>
            </a:r>
            <a:r>
              <a:rPr lang="zh-CN" altLang="en-US" dirty="0">
                <a:latin typeface="Gill Sans MT" panose="020B0502020104020203" pitchFamily="34" charset="0"/>
              </a:rPr>
              <a:t>计算中心的</a:t>
            </a:r>
            <a:r>
              <a:rPr lang="en-US" altLang="zh-CN" dirty="0">
                <a:latin typeface="Gill Sans MT" panose="020B0502020104020203" pitchFamily="34" charset="0"/>
              </a:rPr>
              <a:t>AI</a:t>
            </a:r>
            <a:r>
              <a:rPr lang="zh-CN" altLang="en-US" dirty="0">
                <a:latin typeface="Gill Sans MT" panose="020B0502020104020203" pitchFamily="34" charset="0"/>
              </a:rPr>
              <a:t>训练加速器。在计算中心中，为了突破互联带宽 </a:t>
            </a:r>
            <a:r>
              <a:rPr lang="en-US" altLang="zh-CN" dirty="0">
                <a:latin typeface="Gill Sans MT" panose="020B0502020104020203" pitchFamily="34" charset="0"/>
              </a:rPr>
              <a:t>PCIe v4 300W</a:t>
            </a:r>
            <a:r>
              <a:rPr lang="zh-CN" altLang="en-US" dirty="0">
                <a:latin typeface="Gill Sans MT" panose="020B0502020104020203" pitchFamily="34" charset="0"/>
              </a:rPr>
              <a:t>的功率限制，</a:t>
            </a:r>
            <a:r>
              <a:rPr lang="en-US" altLang="zh-CN" dirty="0">
                <a:latin typeface="Gill Sans MT" panose="020B0502020104020203" pitchFamily="34" charset="0"/>
              </a:rPr>
              <a:t>PCIe v5</a:t>
            </a:r>
            <a:r>
              <a:rPr lang="zh-CN" altLang="en-US" dirty="0">
                <a:latin typeface="Gill Sans MT" panose="020B0502020104020203" pitchFamily="34" charset="0"/>
              </a:rPr>
              <a:t>备受期待。</a:t>
            </a:r>
          </a:p>
          <a:p>
            <a:pPr marL="457200" indent="-457200">
              <a:lnSpc>
                <a:spcPct val="150000"/>
              </a:lnSpc>
              <a:spcAft>
                <a:spcPts val="1200"/>
              </a:spcAft>
              <a:buFont typeface="+mj-lt"/>
              <a:buAutoNum type="arabicPeriod"/>
            </a:pPr>
            <a:r>
              <a:rPr lang="zh-CN" altLang="en-US" dirty="0">
                <a:latin typeface="Gill Sans MT" panose="020B0502020104020203" pitchFamily="34" charset="0"/>
              </a:rPr>
              <a:t>各大厂商针对训练芯片发布了令人印象深刻的性能数据，而且这些公司还宣布了高度可扩展的互联技术，可以将数千张卡片连接在一起。这对于像 </a:t>
            </a:r>
            <a:r>
              <a:rPr lang="en-US" altLang="zh-CN" dirty="0" err="1">
                <a:latin typeface="Gill Sans MT" panose="020B0502020104020203" pitchFamily="34" charset="0"/>
              </a:rPr>
              <a:t>Cerebras</a:t>
            </a:r>
            <a:r>
              <a:rPr lang="zh-CN" altLang="en-US" dirty="0">
                <a:latin typeface="Gill Sans MT" panose="020B0502020104020203" pitchFamily="34" charset="0"/>
              </a:rPr>
              <a:t>、</a:t>
            </a:r>
            <a:r>
              <a:rPr lang="en-US" altLang="zh-CN" dirty="0" err="1">
                <a:latin typeface="Gill Sans MT" panose="020B0502020104020203" pitchFamily="34" charset="0"/>
              </a:rPr>
              <a:t>GraphCore</a:t>
            </a:r>
            <a:r>
              <a:rPr lang="zh-CN" altLang="en-US" dirty="0">
                <a:latin typeface="Gill Sans MT" panose="020B0502020104020203" pitchFamily="34" charset="0"/>
              </a:rPr>
              <a:t>、</a:t>
            </a:r>
            <a:r>
              <a:rPr lang="en-US" altLang="zh-CN" dirty="0" err="1">
                <a:latin typeface="Gill Sans MT" panose="020B0502020104020203" pitchFamily="34" charset="0"/>
              </a:rPr>
              <a:t>Groq</a:t>
            </a:r>
            <a:r>
              <a:rPr lang="zh-CN" altLang="en-US" dirty="0">
                <a:latin typeface="Gill Sans MT" panose="020B0502020104020203" pitchFamily="34" charset="0"/>
              </a:rPr>
              <a:t>、</a:t>
            </a:r>
            <a:r>
              <a:rPr lang="en-US" altLang="zh-CN" dirty="0">
                <a:latin typeface="Gill Sans MT" panose="020B0502020104020203" pitchFamily="34" charset="0"/>
              </a:rPr>
              <a:t>Tesla Dojo</a:t>
            </a:r>
            <a:r>
              <a:rPr lang="zh-CN" altLang="en-US" dirty="0">
                <a:latin typeface="Gill Sans MT" panose="020B0502020104020203" pitchFamily="34" charset="0"/>
              </a:rPr>
              <a:t>的数据流加速器尤其重要，这些加速器是显式</a:t>
            </a:r>
            <a:r>
              <a:rPr lang="en-US" altLang="zh-CN" dirty="0">
                <a:latin typeface="Gill Sans MT" panose="020B0502020104020203" pitchFamily="34" charset="0"/>
              </a:rPr>
              <a:t>/</a:t>
            </a:r>
            <a:r>
              <a:rPr lang="zh-CN" altLang="en-US" dirty="0">
                <a:latin typeface="Gill Sans MT" panose="020B0502020104020203" pitchFamily="34" charset="0"/>
              </a:rPr>
              <a:t>静态编程，或者是路由到计算硬件上的。互联技术使这些加速器能够适应像 </a:t>
            </a:r>
            <a:r>
              <a:rPr lang="en-US" altLang="zh-CN" dirty="0" err="1">
                <a:latin typeface="Gill Sans MT" panose="020B0502020104020203" pitchFamily="34" charset="0"/>
              </a:rPr>
              <a:t>ChatGPT</a:t>
            </a:r>
            <a:r>
              <a:rPr lang="zh-CN" altLang="en-US">
                <a:latin typeface="Gill Sans MT" panose="020B0502020104020203" pitchFamily="34" charset="0"/>
              </a:rPr>
              <a:t> 这样</a:t>
            </a:r>
            <a:r>
              <a:rPr lang="zh-CN" altLang="en-US" dirty="0">
                <a:latin typeface="Gill Sans MT" panose="020B0502020104020203" pitchFamily="34" charset="0"/>
              </a:rPr>
              <a:t>的千亿参数大的模型。</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21461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pPr marL="0" indent="0">
              <a:buFontTx/>
              <a:buNone/>
            </a:pPr>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a:xfrm>
            <a:off x="623635" y="1412776"/>
            <a:ext cx="10963473" cy="1080120"/>
          </a:xfrm>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10" name="图片 9">
            <a:extLst>
              <a:ext uri="{FF2B5EF4-FFF2-40B4-BE49-F238E27FC236}">
                <a16:creationId xmlns:a16="http://schemas.microsoft.com/office/drawing/2014/main" id="{14E8B41D-5E00-C34E-A68F-A214F677E2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6401" y="2676261"/>
            <a:ext cx="11217939" cy="3377687"/>
          </a:xfrm>
          <a:prstGeom prst="roundRect">
            <a:avLst>
              <a:gd name="adj" fmla="val 472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164503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ln w="38100" cap="flat" cmpd="sng" algn="ctr">
            <a:solidFill>
              <a:srgbClr val="C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0567348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8513573-6260-5B4C-9E53-69B1D803ABEE}"/>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p>
        </p:txBody>
      </p:sp>
      <p:sp>
        <p:nvSpPr>
          <p:cNvPr id="6" name="内容占位符 5">
            <a:extLst>
              <a:ext uri="{FF2B5EF4-FFF2-40B4-BE49-F238E27FC236}">
                <a16:creationId xmlns:a16="http://schemas.microsoft.com/office/drawing/2014/main" id="{356AFCAA-C146-A047-8388-E0E656AA4F1B}"/>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从</a:t>
            </a:r>
            <a:r>
              <a:rPr lang="en-US" altLang="zh-CN" dirty="0">
                <a:latin typeface="Gill Sans MT" panose="020B0502020104020203" pitchFamily="34" charset="0"/>
              </a:rPr>
              <a:t>2017</a:t>
            </a:r>
            <a:r>
              <a:rPr lang="zh-CN" altLang="en-US" dirty="0">
                <a:latin typeface="Gill Sans MT" panose="020B0502020104020203" pitchFamily="34" charset="0"/>
              </a:rPr>
              <a:t>年开始，苹果、华为海思、高通、联发科等主要芯片厂商相继发布支持</a:t>
            </a:r>
            <a:r>
              <a:rPr lang="en-US" altLang="zh-CN" dirty="0">
                <a:latin typeface="Gill Sans MT" panose="020B0502020104020203" pitchFamily="34" charset="0"/>
              </a:rPr>
              <a:t>AI</a:t>
            </a:r>
            <a:r>
              <a:rPr lang="zh-CN" altLang="en-US" dirty="0">
                <a:latin typeface="Gill Sans MT" panose="020B0502020104020203" pitchFamily="34" charset="0"/>
              </a:rPr>
              <a:t>加速功能的新一代芯片，</a:t>
            </a:r>
            <a:r>
              <a:rPr lang="en-US" altLang="zh-CN" dirty="0">
                <a:latin typeface="Gill Sans MT" panose="020B0502020104020203" pitchFamily="34" charset="0"/>
              </a:rPr>
              <a:t>AI</a:t>
            </a:r>
            <a:r>
              <a:rPr lang="zh-CN" altLang="en-US" dirty="0">
                <a:latin typeface="Gill Sans MT" panose="020B0502020104020203" pitchFamily="34" charset="0"/>
              </a:rPr>
              <a:t>芯片逐渐向中端产品渗透。</a:t>
            </a:r>
            <a:r>
              <a:rPr lang="en-US" altLang="zh-CN" dirty="0">
                <a:latin typeface="Gill Sans MT" panose="020B0502020104020203" pitchFamily="34" charset="0"/>
              </a:rPr>
              <a:t>AI</a:t>
            </a:r>
            <a:r>
              <a:rPr lang="zh-CN" altLang="en-US" dirty="0">
                <a:latin typeface="Gill Sans MT" panose="020B0502020104020203" pitchFamily="34" charset="0"/>
              </a:rPr>
              <a:t> 应用和 </a:t>
            </a:r>
            <a:r>
              <a:rPr lang="en-US" altLang="zh-CN" dirty="0">
                <a:latin typeface="Gill Sans MT" panose="020B0502020104020203" pitchFamily="34" charset="0"/>
              </a:rPr>
              <a:t>AI</a:t>
            </a:r>
            <a:r>
              <a:rPr lang="zh-CN" altLang="en-US" dirty="0">
                <a:latin typeface="Gill Sans MT" panose="020B0502020104020203" pitchFamily="34" charset="0"/>
              </a:rPr>
              <a:t> 部署也将会呈现更多的结合性态。</a:t>
            </a:r>
          </a:p>
        </p:txBody>
      </p:sp>
      <p:pic>
        <p:nvPicPr>
          <p:cNvPr id="3" name="图片 2">
            <a:extLst>
              <a:ext uri="{FF2B5EF4-FFF2-40B4-BE49-F238E27FC236}">
                <a16:creationId xmlns:a16="http://schemas.microsoft.com/office/drawing/2014/main" id="{70D5AC64-8C59-F94F-AA38-6C535C6EC58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 r="-1"/>
          <a:stretch/>
        </p:blipFill>
        <p:spPr>
          <a:xfrm>
            <a:off x="1273845" y="2852936"/>
            <a:ext cx="9640125" cy="2808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37681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r>
              <a:rPr lang="en-US" altLang="zh-CN" dirty="0"/>
              <a:t>IOT</a:t>
            </a:r>
            <a:r>
              <a:rPr lang="zh-CN" altLang="en-US" dirty="0"/>
              <a:t> </a:t>
            </a:r>
            <a:r>
              <a:rPr lang="en-US" altLang="zh-CN" dirty="0"/>
              <a:t>AI</a:t>
            </a:r>
            <a:r>
              <a:rPr lang="zh-CN" altLang="en-US" dirty="0"/>
              <a:t>应用</a:t>
            </a:r>
            <a:endParaRPr kumimoji="1" lang="zh-CN" altLang="en-US" dirty="0"/>
          </a:p>
        </p:txBody>
      </p:sp>
      <p:pic>
        <p:nvPicPr>
          <p:cNvPr id="7" name="图片 6">
            <a:extLst>
              <a:ext uri="{FF2B5EF4-FFF2-40B4-BE49-F238E27FC236}">
                <a16:creationId xmlns:a16="http://schemas.microsoft.com/office/drawing/2014/main" id="{0BDB6373-7AAB-BF4A-ACEE-BB2EA61C2579}"/>
              </a:ext>
            </a:extLst>
          </p:cNvPr>
          <p:cNvPicPr>
            <a:picLocks noChangeAspect="1"/>
          </p:cNvPicPr>
          <p:nvPr/>
        </p:nvPicPr>
        <p:blipFill>
          <a:blip r:embed="rId2"/>
          <a:stretch>
            <a:fillRect/>
          </a:stretch>
        </p:blipFill>
        <p:spPr>
          <a:xfrm>
            <a:off x="1489869" y="1427987"/>
            <a:ext cx="9375875" cy="4750443"/>
          </a:xfrm>
          <a:prstGeom prst="roundRect">
            <a:avLst>
              <a:gd name="adj" fmla="val 206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8943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ln w="38100" cap="flat" cmpd="sng" algn="ctr">
            <a:solidFill>
              <a:srgbClr val="C0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3395609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5677F73-2A2F-C849-82DB-C66C9387A033}"/>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68E3B320-B8AF-1B42-AA0D-5F111580D13A}"/>
              </a:ext>
            </a:extLst>
          </p:cNvPr>
          <p:cNvSpPr>
            <a:spLocks noGrp="1"/>
          </p:cNvSpPr>
          <p:nvPr>
            <p:ph sz="half" idx="1"/>
          </p:nvPr>
        </p:nvSpPr>
        <p:spPr/>
        <p:txBody>
          <a:bodyPr/>
          <a:lstStyle/>
          <a:p>
            <a:pPr>
              <a:lnSpc>
                <a:spcPct val="150000"/>
              </a:lnSpc>
              <a:buFont typeface="+mj-lt"/>
              <a:buAutoNum type="arabicPeriod"/>
            </a:pPr>
            <a:r>
              <a:rPr lang="en-US" altLang="zh-CN" sz="1200" dirty="0">
                <a:latin typeface="Gill Sans MT" panose="020B0502020104020203" pitchFamily="34" charset="0"/>
                <a:hlinkClick r:id="rId2"/>
              </a:rPr>
              <a:t>https://caiwuchu.seu.edu.cn/</a:t>
            </a:r>
            <a:endParaRPr lang="en-US" altLang="zh-CN" sz="1200" dirty="0">
              <a:latin typeface="Gill Sans MT" panose="020B0502020104020203" pitchFamily="34" charset="0"/>
            </a:endParaRPr>
          </a:p>
          <a:p>
            <a:pPr>
              <a:lnSpc>
                <a:spcPct val="150000"/>
              </a:lnSpc>
              <a:buFont typeface="+mj-lt"/>
              <a:buAutoNum type="arabicPeriod"/>
            </a:pPr>
            <a:r>
              <a:rPr lang="en-US" altLang="zh-CN" sz="1200" dirty="0">
                <a:latin typeface="Gill Sans MT" panose="020B0502020104020203" pitchFamily="34" charset="0"/>
                <a:hlinkClick r:id="rId3"/>
              </a:rPr>
              <a:t>https://coqube.com/fpga-design-flow/</a:t>
            </a:r>
            <a:endParaRPr lang="en-US" altLang="zh-CN" sz="1200" dirty="0">
              <a:latin typeface="Gill Sans MT" panose="020B0502020104020203" pitchFamily="34" charset="0"/>
            </a:endParaRPr>
          </a:p>
          <a:p>
            <a:pPr>
              <a:lnSpc>
                <a:spcPct val="150000"/>
              </a:lnSpc>
              <a:buFont typeface="+mj-lt"/>
              <a:buAutoNum type="arabicPeriod"/>
            </a:pPr>
            <a:endParaRPr lang="zh-CN" altLang="en-US" sz="1200" dirty="0">
              <a:latin typeface="Gill Sans MT" panose="020B0502020104020203" pitchFamily="34" charset="0"/>
            </a:endParaRPr>
          </a:p>
        </p:txBody>
      </p:sp>
    </p:spTree>
    <p:extLst>
      <p:ext uri="{BB962C8B-B14F-4D97-AF65-F5344CB8AC3E}">
        <p14:creationId xmlns:p14="http://schemas.microsoft.com/office/powerpoint/2010/main" val="2805622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专用处理器</a:t>
            </a:r>
            <a:endParaRPr lang="en-US" altLang="zh-CN" sz="3200" b="1"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What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is</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什么是</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Task</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and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Development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芯片任务和部署</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RoadMap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of</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Chip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芯片技术路线</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Application scenario</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芯片应用场景</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lnSpc>
                <a:spcPct val="120000"/>
              </a:lnSpc>
            </a:pPr>
            <a:r>
              <a:rPr lang="en-US" altLang="zh-CN" dirty="0">
                <a:solidFill>
                  <a:srgbClr val="C00000"/>
                </a:solidFill>
              </a:rPr>
              <a:t>What</a:t>
            </a:r>
            <a:r>
              <a:rPr lang="zh-CN" altLang="en-US" dirty="0">
                <a:solidFill>
                  <a:srgbClr val="C00000"/>
                </a:solidFill>
              </a:rPr>
              <a:t> </a:t>
            </a:r>
            <a:r>
              <a:rPr lang="en-US" altLang="zh-CN" dirty="0">
                <a:solidFill>
                  <a:srgbClr val="C00000"/>
                </a:solidFill>
              </a:rPr>
              <a:t>is</a:t>
            </a:r>
            <a:r>
              <a:rPr lang="zh-CN" altLang="en-US" dirty="0">
                <a:solidFill>
                  <a:srgbClr val="C00000"/>
                </a:solidFill>
              </a:rPr>
              <a:t> </a:t>
            </a:r>
            <a:r>
              <a:rPr lang="en-US" altLang="zh-CN" dirty="0">
                <a:solidFill>
                  <a:srgbClr val="C00000"/>
                </a:solidFill>
              </a:rPr>
              <a:t>AI</a:t>
            </a:r>
            <a:r>
              <a:rPr lang="zh-CN" altLang="en-US" dirty="0">
                <a:solidFill>
                  <a:srgbClr val="C00000"/>
                </a:solidFill>
              </a:rPr>
              <a:t> </a:t>
            </a:r>
            <a:r>
              <a:rPr lang="en-US" altLang="zh-CN" dirty="0">
                <a:solidFill>
                  <a:srgbClr val="C00000"/>
                </a:solidFill>
              </a:rPr>
              <a:t>Chip</a:t>
            </a:r>
            <a:br>
              <a:rPr lang="en-US" altLang="zh-CN" dirty="0">
                <a:solidFill>
                  <a:srgbClr val="C00000"/>
                </a:solidFill>
              </a:rPr>
            </a:br>
            <a:r>
              <a:rPr lang="zh-CN" altLang="en-US" dirty="0">
                <a:solidFill>
                  <a:srgbClr val="C00000"/>
                </a:solidFill>
              </a:rPr>
              <a:t>什么是</a:t>
            </a:r>
            <a:r>
              <a:rPr lang="en-US" altLang="zh-CN" dirty="0">
                <a:solidFill>
                  <a:srgbClr val="C00000"/>
                </a:solidFill>
              </a:rPr>
              <a:t>AI</a:t>
            </a:r>
            <a:r>
              <a:rPr lang="zh-CN" altLang="en-US" dirty="0">
                <a:solidFill>
                  <a:srgbClr val="C00000"/>
                </a:solidFill>
              </a:rPr>
              <a:t>芯片</a:t>
            </a:r>
          </a:p>
        </p:txBody>
      </p:sp>
    </p:spTree>
    <p:extLst>
      <p:ext uri="{BB962C8B-B14F-4D97-AF65-F5344CB8AC3E}">
        <p14:creationId xmlns:p14="http://schemas.microsoft.com/office/powerpoint/2010/main" val="577398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 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6" y="1412776"/>
            <a:ext cx="4970690" cy="4536504"/>
          </a:xfrm>
        </p:spPr>
        <p:txBody>
          <a:bodyPr/>
          <a:lstStyle/>
          <a:p>
            <a:pPr eaLnBrk="1" latinLnBrk="1" hangingPunct="1">
              <a:lnSpc>
                <a:spcPct val="150000"/>
              </a:lnSpc>
              <a:spcAft>
                <a:spcPts val="1200"/>
              </a:spcAft>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spcAft>
                <a:spcPts val="1200"/>
              </a:spcAft>
            </a:pPr>
            <a:r>
              <a:rPr lang="zh-CN" altLang="en-US" b="1" dirty="0">
                <a:latin typeface="Gill Sans MT" panose="020B0502020104020203" pitchFamily="34" charset="0"/>
              </a:rPr>
              <a:t>好处：</a:t>
            </a:r>
            <a:r>
              <a:rPr lang="en-US" altLang="zh-CN" dirty="0">
                <a:latin typeface="Gill Sans MT" panose="020B0502020104020203" pitchFamily="34" charset="0"/>
              </a:rPr>
              <a:t>DSA </a:t>
            </a:r>
            <a:r>
              <a:rPr lang="zh-CN" altLang="en-US" dirty="0">
                <a:latin typeface="Gill Sans MT" panose="020B0502020104020203" pitchFamily="34" charset="0"/>
              </a:rPr>
              <a:t>可以实现更好的性能，因为它们更贴近应用的实际需求；</a:t>
            </a:r>
            <a:r>
              <a:rPr lang="en-US" altLang="zh-CN" dirty="0">
                <a:latin typeface="Gill Sans MT" panose="020B0502020104020203" pitchFamily="34" charset="0"/>
              </a:rPr>
              <a:t>DSA </a:t>
            </a:r>
            <a:r>
              <a:rPr lang="zh-CN" altLang="en-US" dirty="0">
                <a:latin typeface="Gill Sans MT" panose="020B0502020104020203" pitchFamily="34" charset="0"/>
              </a:rPr>
              <a:t>例子，包括图形加速单元（即</a:t>
            </a:r>
            <a:r>
              <a:rPr lang="en-US" altLang="zh-CN" dirty="0">
                <a:latin typeface="Gill Sans MT" panose="020B0502020104020203" pitchFamily="34" charset="0"/>
              </a:rPr>
              <a:t>GPU</a:t>
            </a:r>
            <a:r>
              <a:rPr lang="zh-CN" altLang="en-US" dirty="0">
                <a:latin typeface="Gill Sans MT" panose="020B0502020104020203" pitchFamily="34" charset="0"/>
              </a:rPr>
              <a:t>），用于深度学习的神经网络处理器（</a:t>
            </a:r>
            <a:r>
              <a:rPr lang="en-US" altLang="zh-CN" dirty="0">
                <a:latin typeface="Gill Sans MT" panose="020B0502020104020203" pitchFamily="34" charset="0"/>
              </a:rPr>
              <a:t>NPU/TPU</a:t>
            </a:r>
            <a:r>
              <a:rPr lang="zh-CN" altLang="en-US" dirty="0">
                <a:latin typeface="Gill Sans MT" panose="020B0502020104020203" pitchFamily="34" charset="0"/>
              </a:rPr>
              <a:t>），以及软件定义处理器（</a:t>
            </a:r>
            <a:r>
              <a:rPr lang="en-US" altLang="zh-CN" dirty="0">
                <a:latin typeface="Gill Sans MT" panose="020B0502020104020203" pitchFamily="34" charset="0"/>
              </a:rPr>
              <a:t>SDN</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4188DC6F-0827-D648-ABF9-BCF2CAE76F6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47537" y="1093068"/>
            <a:ext cx="5762777" cy="5175920"/>
          </a:xfrm>
          <a:prstGeom prst="rect">
            <a:avLst/>
          </a:prstGeom>
        </p:spPr>
      </p:pic>
    </p:spTree>
    <p:extLst>
      <p:ext uri="{BB962C8B-B14F-4D97-AF65-F5344CB8AC3E}">
        <p14:creationId xmlns:p14="http://schemas.microsoft.com/office/powerpoint/2010/main" val="3034273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CB23DA-BB84-2A44-84EB-05F6D8D0490C}"/>
              </a:ext>
            </a:extLst>
          </p:cNvPr>
          <p:cNvSpPr>
            <a:spLocks noGrp="1"/>
          </p:cNvSpPr>
          <p:nvPr>
            <p:ph type="title"/>
          </p:nvPr>
        </p:nvSpPr>
        <p:spPr/>
        <p:txBody>
          <a:bodyPr/>
          <a:lstStyle/>
          <a:p>
            <a:r>
              <a:rPr lang="en-US" altLang="zh-CN" dirty="0"/>
              <a:t>AI</a:t>
            </a:r>
            <a:r>
              <a:rPr lang="zh-CN" altLang="en-US" dirty="0"/>
              <a:t> 芯片：定义</a:t>
            </a:r>
          </a:p>
        </p:txBody>
      </p:sp>
      <p:sp>
        <p:nvSpPr>
          <p:cNvPr id="5" name="内容占位符 4">
            <a:extLst>
              <a:ext uri="{FF2B5EF4-FFF2-40B4-BE49-F238E27FC236}">
                <a16:creationId xmlns:a16="http://schemas.microsoft.com/office/drawing/2014/main" id="{42878D1A-8EEE-1747-9368-BAC9550F9D87}"/>
              </a:ext>
            </a:extLst>
          </p:cNvPr>
          <p:cNvSpPr>
            <a:spLocks noGrp="1"/>
          </p:cNvSpPr>
          <p:nvPr>
            <p:ph sz="half" idx="1"/>
          </p:nvPr>
        </p:nvSpPr>
        <p:spPr>
          <a:xfrm>
            <a:off x="623636" y="1412776"/>
            <a:ext cx="5042698" cy="4392488"/>
          </a:xfrm>
        </p:spPr>
        <p:txBody>
          <a:bodyPr/>
          <a:lstStyle/>
          <a:p>
            <a:pPr eaLnBrk="1" latinLnBrk="1" hangingPunct="1">
              <a:lnSpc>
                <a:spcPct val="150000"/>
              </a:lnSpc>
              <a:spcAft>
                <a:spcPts val="1200"/>
              </a:spcAft>
            </a:pPr>
            <a:r>
              <a:rPr lang="en-US" altLang="zh-CN" b="1" dirty="0">
                <a:latin typeface="Gill Sans MT" panose="020B0502020104020203" pitchFamily="34" charset="0"/>
              </a:rPr>
              <a:t>DSA</a:t>
            </a:r>
            <a:r>
              <a:rPr lang="zh-CN" altLang="en-US" dirty="0">
                <a:latin typeface="Gill Sans MT" panose="020B0502020104020203" pitchFamily="34" charset="0"/>
              </a:rPr>
              <a:t>：特定领域的体系结构，通常被称为加速器，因为与在通用 </a:t>
            </a:r>
            <a:r>
              <a:rPr lang="en-US" altLang="zh-CN" dirty="0">
                <a:latin typeface="Gill Sans MT" panose="020B0502020104020203" pitchFamily="34" charset="0"/>
              </a:rPr>
              <a:t>CPU </a:t>
            </a:r>
            <a:r>
              <a:rPr lang="zh-CN" altLang="en-US" dirty="0">
                <a:latin typeface="Gill Sans MT" panose="020B0502020104020203" pitchFamily="34" charset="0"/>
              </a:rPr>
              <a:t>上执行整个应用程序相比，它们可以加速某些应用程序。</a:t>
            </a:r>
            <a:endParaRPr lang="en-US" altLang="zh-CN" dirty="0">
              <a:latin typeface="Gill Sans MT" panose="020B0502020104020203" pitchFamily="34" charset="0"/>
            </a:endParaRPr>
          </a:p>
          <a:p>
            <a:pPr eaLnBrk="1" latinLnBrk="1" hangingPunct="1">
              <a:lnSpc>
                <a:spcPct val="150000"/>
              </a:lnSpc>
              <a:spcAft>
                <a:spcPts val="1200"/>
              </a:spcAft>
            </a:pPr>
            <a:r>
              <a:rPr lang="en-US" altLang="zh-CN" b="1" dirty="0">
                <a:latin typeface="Gill Sans MT" panose="020B0502020104020203" pitchFamily="34" charset="0"/>
              </a:rPr>
              <a:t>AI</a:t>
            </a:r>
            <a:r>
              <a:rPr lang="zh-CN" altLang="en-US" b="1" dirty="0">
                <a:latin typeface="Gill Sans MT" panose="020B0502020104020203" pitchFamily="34" charset="0"/>
              </a:rPr>
              <a:t> 芯片：</a:t>
            </a:r>
            <a:r>
              <a:rPr lang="en-US" altLang="zh-CN" dirty="0">
                <a:latin typeface="Gill Sans MT" panose="020B0502020104020203" pitchFamily="34" charset="0"/>
              </a:rPr>
              <a:t>AI</a:t>
            </a:r>
            <a:r>
              <a:rPr lang="zh-CN" altLang="en-US" dirty="0">
                <a:latin typeface="Gill Sans MT" panose="020B0502020104020203" pitchFamily="34" charset="0"/>
              </a:rPr>
              <a:t> 加速器或计算卡，专门用于加速 </a:t>
            </a:r>
            <a:r>
              <a:rPr lang="en-US" altLang="zh-CN" dirty="0">
                <a:latin typeface="Gill Sans MT" panose="020B0502020104020203" pitchFamily="34" charset="0"/>
              </a:rPr>
              <a:t>AI</a:t>
            </a:r>
            <a:r>
              <a:rPr lang="zh-CN" altLang="en-US" dirty="0">
                <a:latin typeface="Gill Sans MT" panose="020B0502020104020203" pitchFamily="34" charset="0"/>
              </a:rPr>
              <a:t> 应用中的大量计算任务的模块。</a:t>
            </a:r>
            <a:r>
              <a:rPr lang="en-US" altLang="zh-CN" dirty="0">
                <a:latin typeface="Gill Sans MT" panose="020B0502020104020203" pitchFamily="34" charset="0"/>
              </a:rPr>
              <a:t>AI</a:t>
            </a:r>
            <a:r>
              <a:rPr lang="zh-CN" altLang="en-US" dirty="0">
                <a:latin typeface="Gill Sans MT" panose="020B0502020104020203" pitchFamily="34" charset="0"/>
              </a:rPr>
              <a:t> 芯片是用于运行 </a:t>
            </a:r>
            <a:r>
              <a:rPr lang="en-US" altLang="zh-CN" dirty="0">
                <a:latin typeface="Gill Sans MT" panose="020B0502020104020203" pitchFamily="34" charset="0"/>
              </a:rPr>
              <a:t>AI</a:t>
            </a:r>
            <a:r>
              <a:rPr lang="zh-CN" altLang="en-US" dirty="0">
                <a:latin typeface="Gill Sans MT" panose="020B0502020104020203" pitchFamily="34" charset="0"/>
              </a:rPr>
              <a:t> 算法的专用处理器，与传统芯片（如</a:t>
            </a:r>
            <a:r>
              <a:rPr lang="en-US" altLang="zh-CN" dirty="0">
                <a:latin typeface="Gill Sans MT" panose="020B0502020104020203" pitchFamily="34" charset="0"/>
              </a:rPr>
              <a:t>CPU</a:t>
            </a:r>
            <a:r>
              <a:rPr lang="zh-CN" altLang="en-US" dirty="0">
                <a:latin typeface="Gill Sans MT" panose="020B0502020104020203" pitchFamily="34" charset="0"/>
              </a:rPr>
              <a:t>）的区别在于专用性或通用性的侧重上。</a:t>
            </a:r>
            <a:endParaRPr lang="en-US" altLang="zh-CN" dirty="0">
              <a:latin typeface="Gill Sans MT" panose="020B0502020104020203" pitchFamily="34" charset="0"/>
            </a:endParaRPr>
          </a:p>
        </p:txBody>
      </p:sp>
      <p:pic>
        <p:nvPicPr>
          <p:cNvPr id="2" name="图片 1">
            <a:extLst>
              <a:ext uri="{FF2B5EF4-FFF2-40B4-BE49-F238E27FC236}">
                <a16:creationId xmlns:a16="http://schemas.microsoft.com/office/drawing/2014/main" id="{C7A5424F-5884-8444-84A4-5C72DD45BBA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0857" y="1124744"/>
            <a:ext cx="5388124" cy="5113320"/>
          </a:xfrm>
          <a:prstGeom prst="rect">
            <a:avLst/>
          </a:prstGeom>
        </p:spPr>
      </p:pic>
    </p:spTree>
    <p:extLst>
      <p:ext uri="{BB962C8B-B14F-4D97-AF65-F5344CB8AC3E}">
        <p14:creationId xmlns:p14="http://schemas.microsoft.com/office/powerpoint/2010/main" val="91698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777F8A2-13EB-4A81-A546-115DBED39B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3725" y="1129072"/>
            <a:ext cx="5762777" cy="5175920"/>
          </a:xfrm>
          <a:prstGeom prst="rect">
            <a:avLst/>
          </a:prstGeom>
        </p:spPr>
      </p:pic>
      <p:pic>
        <p:nvPicPr>
          <p:cNvPr id="5" name="图片 4">
            <a:extLst>
              <a:ext uri="{FF2B5EF4-FFF2-40B4-BE49-F238E27FC236}">
                <a16:creationId xmlns:a16="http://schemas.microsoft.com/office/drawing/2014/main" id="{412E4C7E-543A-EB66-F26F-646CA788DC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4444"/>
          <a:stretch/>
        </p:blipFill>
        <p:spPr>
          <a:xfrm>
            <a:off x="6098381" y="1268760"/>
            <a:ext cx="5790846" cy="4701731"/>
          </a:xfrm>
          <a:prstGeom prst="rect">
            <a:avLst/>
          </a:prstGeom>
        </p:spPr>
      </p:pic>
    </p:spTree>
    <p:extLst>
      <p:ext uri="{BB962C8B-B14F-4D97-AF65-F5344CB8AC3E}">
        <p14:creationId xmlns:p14="http://schemas.microsoft.com/office/powerpoint/2010/main" val="2977699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60983-03BD-D946-9E59-171AE2EF4AB2}"/>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AI</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Chip</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vs</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CPU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and</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GPU</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4">
            <a:extLst>
              <a:ext uri="{FF2B5EF4-FFF2-40B4-BE49-F238E27FC236}">
                <a16:creationId xmlns:a16="http://schemas.microsoft.com/office/drawing/2014/main" id="{D5A7F6BA-3CB8-9A48-A4AE-B9825DD8FF4C}"/>
              </a:ext>
            </a:extLst>
          </p:cNvPr>
          <p:cNvSpPr>
            <a:spLocks noGrp="1"/>
          </p:cNvSpPr>
          <p:nvPr>
            <p:ph sz="half" idx="1"/>
          </p:nvPr>
        </p:nvSpPr>
        <p:spPr>
          <a:xfrm>
            <a:off x="623636" y="1556792"/>
            <a:ext cx="10836632" cy="1080120"/>
          </a:xfrm>
        </p:spPr>
        <p:txBody>
          <a:bodyPr/>
          <a:lstStyle/>
          <a:p>
            <a:pPr eaLnBrk="1" latinLnBrk="1" hangingPunct="1">
              <a:lnSpc>
                <a:spcPct val="150000"/>
              </a:lnSpc>
              <a:spcAft>
                <a:spcPts val="1200"/>
              </a:spcAft>
            </a:pPr>
            <a:r>
              <a:rPr lang="en-US" altLang="zh-CN" b="1" dirty="0">
                <a:latin typeface="Gill Sans MT" panose="020B0502020104020203" pitchFamily="34" charset="0"/>
              </a:rPr>
              <a:t>AI</a:t>
            </a:r>
            <a:r>
              <a:rPr lang="zh-CN" altLang="en-US" b="1" dirty="0">
                <a:latin typeface="Gill Sans MT" panose="020B0502020104020203" pitchFamily="34" charset="0"/>
              </a:rPr>
              <a:t> 芯片：</a:t>
            </a:r>
            <a:r>
              <a:rPr lang="en-US" altLang="zh-CN" dirty="0">
                <a:latin typeface="Gill Sans MT" panose="020B0502020104020203" pitchFamily="34" charset="0"/>
              </a:rPr>
              <a:t>AI</a:t>
            </a:r>
            <a:r>
              <a:rPr lang="zh-CN" altLang="en-US" dirty="0">
                <a:latin typeface="Gill Sans MT" panose="020B0502020104020203" pitchFamily="34" charset="0"/>
              </a:rPr>
              <a:t> 加速器或计算卡，专门用于加速 </a:t>
            </a:r>
            <a:r>
              <a:rPr lang="en-US" altLang="zh-CN" dirty="0">
                <a:latin typeface="Gill Sans MT" panose="020B0502020104020203" pitchFamily="34" charset="0"/>
              </a:rPr>
              <a:t>AI</a:t>
            </a:r>
            <a:r>
              <a:rPr lang="zh-CN" altLang="en-US" dirty="0">
                <a:latin typeface="Gill Sans MT" panose="020B0502020104020203" pitchFamily="34" charset="0"/>
              </a:rPr>
              <a:t> 应用中的大量计算任务的模块。</a:t>
            </a:r>
            <a:r>
              <a:rPr lang="en-US" altLang="zh-CN" dirty="0">
                <a:latin typeface="Gill Sans MT" panose="020B0502020104020203" pitchFamily="34" charset="0"/>
              </a:rPr>
              <a:t>AI</a:t>
            </a:r>
            <a:r>
              <a:rPr lang="zh-CN" altLang="en-US" dirty="0">
                <a:latin typeface="Gill Sans MT" panose="020B0502020104020203" pitchFamily="34" charset="0"/>
              </a:rPr>
              <a:t> 芯片是用于运行 </a:t>
            </a:r>
            <a:r>
              <a:rPr lang="en-US" altLang="zh-CN" dirty="0">
                <a:latin typeface="Gill Sans MT" panose="020B0502020104020203" pitchFamily="34" charset="0"/>
              </a:rPr>
              <a:t>AI</a:t>
            </a:r>
            <a:r>
              <a:rPr lang="zh-CN" altLang="en-US" dirty="0">
                <a:latin typeface="Gill Sans MT" panose="020B0502020104020203" pitchFamily="34" charset="0"/>
              </a:rPr>
              <a:t> 算法的专用处理器，与传统芯片（如</a:t>
            </a:r>
            <a:r>
              <a:rPr lang="en-US" altLang="zh-CN" dirty="0">
                <a:latin typeface="Gill Sans MT" panose="020B0502020104020203" pitchFamily="34" charset="0"/>
              </a:rPr>
              <a:t>CPU</a:t>
            </a:r>
            <a:r>
              <a:rPr lang="zh-CN" altLang="en-US" dirty="0">
                <a:latin typeface="Gill Sans MT" panose="020B0502020104020203" pitchFamily="34" charset="0"/>
              </a:rPr>
              <a:t>）的区别在于专用性或通用性的侧重上。</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71FA90A7-1866-1F4F-B51A-44030EC52A5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2776" y="3140968"/>
            <a:ext cx="10887492" cy="2691290"/>
          </a:xfrm>
          <a:prstGeom prst="rect">
            <a:avLst/>
          </a:prstGeom>
        </p:spPr>
      </p:pic>
    </p:spTree>
    <p:extLst>
      <p:ext uri="{BB962C8B-B14F-4D97-AF65-F5344CB8AC3E}">
        <p14:creationId xmlns:p14="http://schemas.microsoft.com/office/powerpoint/2010/main" val="412673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31730</TotalTime>
  <Words>1640</Words>
  <Application>Microsoft Macintosh PowerPoint</Application>
  <PresentationFormat>自定义</PresentationFormat>
  <Paragraphs>163</Paragraphs>
  <Slides>34</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34</vt:i4>
      </vt:variant>
    </vt:vector>
  </HeadingPairs>
  <TitlesOfParts>
    <vt:vector size="54" baseType="lpstr">
      <vt:lpstr>黑体</vt:lpstr>
      <vt:lpstr>华文细黑</vt:lpstr>
      <vt:lpstr>Microsoft YaHei</vt:lpstr>
      <vt:lpstr>Microsoft YaHei</vt:lpstr>
      <vt:lpstr>FrutigerNext LT Bold</vt:lpstr>
      <vt:lpstr>FrutigerNext LT Light</vt:lpstr>
      <vt:lpstr>FrutigerNext LT Medium</vt:lpstr>
      <vt:lpstr>GEETYPE-SkyGB-Flash Reguar</vt:lpstr>
      <vt:lpstr>MS PGothic</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What is AI Chip 什么是AI芯片</vt:lpstr>
      <vt:lpstr>AI 芯片：定义</vt:lpstr>
      <vt:lpstr>AI 芯片：定义</vt:lpstr>
      <vt:lpstr>PowerPoint 演示文稿</vt:lpstr>
      <vt:lpstr>AI Chip vs CPU and GPU</vt:lpstr>
      <vt:lpstr>Task &amp; Development AI 芯片任务和部署</vt:lpstr>
      <vt:lpstr>AI 芯片任务：训练 与 推理</vt:lpstr>
      <vt:lpstr>AI 芯片任务：训练 与 推理</vt:lpstr>
      <vt:lpstr>训练芯片</vt:lpstr>
      <vt:lpstr>推理芯片</vt:lpstr>
      <vt:lpstr>AI 芯片部署方式：云、边、端</vt:lpstr>
      <vt:lpstr>RoadMap AI 芯片技术路线</vt:lpstr>
      <vt:lpstr>AI 芯片技术路线</vt:lpstr>
      <vt:lpstr>GPU</vt:lpstr>
      <vt:lpstr>GPU</vt:lpstr>
      <vt:lpstr>FPGA</vt:lpstr>
      <vt:lpstr>FPGA</vt:lpstr>
      <vt:lpstr>ASIC</vt:lpstr>
      <vt:lpstr>ASIC</vt:lpstr>
      <vt:lpstr>Application scenario AI芯片应用场景</vt:lpstr>
      <vt:lpstr>芯片场景</vt:lpstr>
      <vt:lpstr>芯片场景</vt:lpstr>
      <vt:lpstr>芯片场景</vt:lpstr>
      <vt:lpstr>芯片场景总结</vt:lpstr>
      <vt:lpstr>IOT AI应用</vt:lpstr>
      <vt:lpstr>IOT AI应用</vt:lpstr>
      <vt:lpstr>IOT AI应用</vt:lpstr>
      <vt:lpstr>PowerPoint 演示文稿</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Microsoft Office User</cp:lastModifiedBy>
  <cp:revision>5260</cp:revision>
  <dcterms:created xsi:type="dcterms:W3CDTF">2015-01-14T10:38:57Z</dcterms:created>
  <dcterms:modified xsi:type="dcterms:W3CDTF">2024-06-06T06:41:47Z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